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8" Type="http://schemas.openxmlformats.org/officeDocument/2006/relationships/slide" Target="slides/slide197.xml" /><Relationship Id="rId199" Type="http://schemas.openxmlformats.org/officeDocument/2006/relationships/slide" Target="slides/slide198.xml" /><Relationship Id="rId200" Type="http://schemas.openxmlformats.org/officeDocument/2006/relationships/slide" Target="slides/slide199.xml" /><Relationship Id="rId201" Type="http://schemas.openxmlformats.org/officeDocument/2006/relationships/slide" Target="slides/slide200.xml" /><Relationship Id="rId202" Type="http://schemas.openxmlformats.org/officeDocument/2006/relationships/slide" Target="slides/slide201.xml" /><Relationship Id="rId203" Type="http://schemas.openxmlformats.org/officeDocument/2006/relationships/slide" Target="slides/slide202.xml" /><Relationship Id="rId204" Type="http://schemas.openxmlformats.org/officeDocument/2006/relationships/slide" Target="slides/slide203.xml" /><Relationship Id="rId205" Type="http://schemas.openxmlformats.org/officeDocument/2006/relationships/slide" Target="slides/slide204.xml" /><Relationship Id="rId206" Type="http://schemas.openxmlformats.org/officeDocument/2006/relationships/slide" Target="slides/slide205.xml" /><Relationship Id="rId207" Type="http://schemas.openxmlformats.org/officeDocument/2006/relationships/slide" Target="slides/slide206.xml" /><Relationship Id="rId208" Type="http://schemas.openxmlformats.org/officeDocument/2006/relationships/slide" Target="slides/slide207.xml" /><Relationship Id="rId209" Type="http://schemas.openxmlformats.org/officeDocument/2006/relationships/slide" Target="slides/slide208.xml" /><Relationship Id="rId210" Type="http://schemas.openxmlformats.org/officeDocument/2006/relationships/slide" Target="slides/slide209.xml" /><Relationship Id="rId211" Type="http://schemas.openxmlformats.org/officeDocument/2006/relationships/slide" Target="slides/slide210.xml" /><Relationship Id="rId212" Type="http://schemas.openxmlformats.org/officeDocument/2006/relationships/slide" Target="slides/slide211.xml" /><Relationship Id="rId213" Type="http://schemas.openxmlformats.org/officeDocument/2006/relationships/slide" Target="slides/slide212.xml" /><Relationship Id="rId214" Type="http://schemas.openxmlformats.org/officeDocument/2006/relationships/slide" Target="slides/slide213.xml" /><Relationship Id="rId215" Type="http://schemas.openxmlformats.org/officeDocument/2006/relationships/slide" Target="slides/slide214.xml" /><Relationship Id="rId216" Type="http://schemas.openxmlformats.org/officeDocument/2006/relationships/slide" Target="slides/slide215.xml" /><Relationship Id="rId217" Type="http://schemas.openxmlformats.org/officeDocument/2006/relationships/slide" Target="slides/slide216.xml" /><Relationship Id="rId218" Type="http://schemas.openxmlformats.org/officeDocument/2006/relationships/slide" Target="slides/slide217.xml" /><Relationship Id="rId219" Type="http://schemas.openxmlformats.org/officeDocument/2006/relationships/slide" Target="slides/slide218.xml" /><Relationship Id="rId220" Type="http://schemas.openxmlformats.org/officeDocument/2006/relationships/slide" Target="slides/slide219.xml" /><Relationship Id="rId221" Type="http://schemas.openxmlformats.org/officeDocument/2006/relationships/slide" Target="slides/slide220.xml" /><Relationship Id="rId222" Type="http://schemas.openxmlformats.org/officeDocument/2006/relationships/slide" Target="slides/slide221.xml" /><Relationship Id="rId223" Type="http://schemas.openxmlformats.org/officeDocument/2006/relationships/slide" Target="slides/slide222.xml" /><Relationship Id="rId224" Type="http://schemas.openxmlformats.org/officeDocument/2006/relationships/slide" Target="slides/slide223.xml" /><Relationship Id="rId225" Type="http://schemas.openxmlformats.org/officeDocument/2006/relationships/slide" Target="slides/slide224.xml" /><Relationship Id="rId226" Type="http://schemas.openxmlformats.org/officeDocument/2006/relationships/slide" Target="slides/slide225.xml" /><Relationship Id="rId227" Type="http://schemas.openxmlformats.org/officeDocument/2006/relationships/slide" Target="slides/slide226.xml" /><Relationship Id="rId228" Type="http://schemas.openxmlformats.org/officeDocument/2006/relationships/slide" Target="slides/slide227.xml" /><Relationship Id="rId229" Type="http://schemas.openxmlformats.org/officeDocument/2006/relationships/slide" Target="slides/slide228.xml" /><Relationship Id="rId230" Type="http://schemas.openxmlformats.org/officeDocument/2006/relationships/slide" Target="slides/slide229.xml" /><Relationship Id="rId231" Type="http://schemas.openxmlformats.org/officeDocument/2006/relationships/slide" Target="slides/slide230.xml" /><Relationship Id="rId232" Type="http://schemas.openxmlformats.org/officeDocument/2006/relationships/slide" Target="slides/slide231.xml" /><Relationship Id="rId233" Type="http://schemas.openxmlformats.org/officeDocument/2006/relationships/slide" Target="slides/slide232.xml" /><Relationship Id="rId234" Type="http://schemas.openxmlformats.org/officeDocument/2006/relationships/slide" Target="slides/slide233.xml" /><Relationship Id="rId235" Type="http://schemas.openxmlformats.org/officeDocument/2006/relationships/slide" Target="slides/slide234.xml" /><Relationship Id="rId236" Type="http://schemas.openxmlformats.org/officeDocument/2006/relationships/slide" Target="slides/slide235.xml" /><Relationship Id="rId237" Type="http://schemas.openxmlformats.org/officeDocument/2006/relationships/slide" Target="slides/slide236.xml" /><Relationship Id="rId238" Type="http://schemas.openxmlformats.org/officeDocument/2006/relationships/slide" Target="slides/slide237.xml" /><Relationship Id="rId239" Type="http://schemas.openxmlformats.org/officeDocument/2006/relationships/slide" Target="slides/slide238.xml" /><Relationship Id="rId240" Type="http://schemas.openxmlformats.org/officeDocument/2006/relationships/slide" Target="slides/slide239.xml" /><Relationship Id="rId241" Type="http://schemas.openxmlformats.org/officeDocument/2006/relationships/slide" Target="slides/slide240.xml" /><Relationship Id="rId242" Type="http://schemas.openxmlformats.org/officeDocument/2006/relationships/slide" Target="slides/slide241.xml" /><Relationship Id="rId243" Type="http://schemas.openxmlformats.org/officeDocument/2006/relationships/slide" Target="slides/slide242.xml" /><Relationship Id="rId244" Type="http://schemas.openxmlformats.org/officeDocument/2006/relationships/slide" Target="slides/slide243.xml" /><Relationship Id="rId245" Type="http://schemas.openxmlformats.org/officeDocument/2006/relationships/slide" Target="slides/slide244.xml" /><Relationship Id="rId246" Type="http://schemas.openxmlformats.org/officeDocument/2006/relationships/slide" Target="slides/slide245.xml" /><Relationship Id="rId247" Type="http://schemas.openxmlformats.org/officeDocument/2006/relationships/slide" Target="slides/slide246.xml" /><Relationship Id="rId248" Type="http://schemas.openxmlformats.org/officeDocument/2006/relationships/slide" Target="slides/slide247.xml" /><Relationship Id="rId249" Type="http://schemas.openxmlformats.org/officeDocument/2006/relationships/slide" Target="slides/slide248.xml" /><Relationship Id="rId250" Type="http://schemas.openxmlformats.org/officeDocument/2006/relationships/slide" Target="slides/slide249.xml" /><Relationship Id="rId251" Type="http://schemas.openxmlformats.org/officeDocument/2006/relationships/slide" Target="slides/slide250.xml" /><Relationship Id="rId252" Type="http://schemas.openxmlformats.org/officeDocument/2006/relationships/slide" Target="slides/slide251.xml" /><Relationship Id="rId253" Type="http://schemas.openxmlformats.org/officeDocument/2006/relationships/slide" Target="slides/slide252.xml" /><Relationship Id="rId254" Type="http://schemas.openxmlformats.org/officeDocument/2006/relationships/slide" Target="slides/slide253.xml" /><Relationship Id="rId255" Type="http://schemas.openxmlformats.org/officeDocument/2006/relationships/slide" Target="slides/slide254.xml" /><Relationship Id="rId256" Type="http://schemas.openxmlformats.org/officeDocument/2006/relationships/slide" Target="slides/slide255.xml" /><Relationship Id="rId257" Type="http://schemas.openxmlformats.org/officeDocument/2006/relationships/slide" Target="slides/slide256.xml" /><Relationship Id="rId258" Type="http://schemas.openxmlformats.org/officeDocument/2006/relationships/slide" Target="slides/slide257.xml" /><Relationship Id="rId259" Type="http://schemas.openxmlformats.org/officeDocument/2006/relationships/slide" Target="slides/slide258.xml" /><Relationship Id="rId260" Type="http://schemas.openxmlformats.org/officeDocument/2006/relationships/slide" Target="slides/slide259.xml" /><Relationship Id="rId261" Type="http://schemas.openxmlformats.org/officeDocument/2006/relationships/slide" Target="slides/slide260.xml" /><Relationship Id="rId262" Type="http://schemas.openxmlformats.org/officeDocument/2006/relationships/slide" Target="slides/slide261.xml" /><Relationship Id="rId263" Type="http://schemas.openxmlformats.org/officeDocument/2006/relationships/slide" Target="slides/slide262.xml" /><Relationship Id="rId264" Type="http://schemas.openxmlformats.org/officeDocument/2006/relationships/slide" Target="slides/slide263.xml" /><Relationship Id="rId265" Type="http://schemas.openxmlformats.org/officeDocument/2006/relationships/slide" Target="slides/slide264.xml" /><Relationship Id="rId266" Type="http://schemas.openxmlformats.org/officeDocument/2006/relationships/slide" Target="slides/slide265.xml" /><Relationship Id="rId267" Type="http://schemas.openxmlformats.org/officeDocument/2006/relationships/slide" Target="slides/slide266.xml" /><Relationship Id="rId268" Type="http://schemas.openxmlformats.org/officeDocument/2006/relationships/slide" Target="slides/slide267.xml" /><Relationship Id="rId269" Type="http://schemas.openxmlformats.org/officeDocument/2006/relationships/slide" Target="slides/slide268.xml" /><Relationship Id="rId270" Type="http://schemas.openxmlformats.org/officeDocument/2006/relationships/slide" Target="slides/slide269.xml" /><Relationship Id="rId271" Type="http://schemas.openxmlformats.org/officeDocument/2006/relationships/slide" Target="slides/slide270.xml" /><Relationship Id="rId272" Type="http://schemas.openxmlformats.org/officeDocument/2006/relationships/slide" Target="slides/slide271.xml" /><Relationship Id="rId273" Type="http://schemas.openxmlformats.org/officeDocument/2006/relationships/slide" Target="slides/slide272.xml" /><Relationship Id="rId274" Type="http://schemas.openxmlformats.org/officeDocument/2006/relationships/slide" Target="slides/slide273.xml" /><Relationship Id="rId275" Type="http://schemas.openxmlformats.org/officeDocument/2006/relationships/slide" Target="slides/slide274.xml" /><Relationship Id="rId276" Type="http://schemas.openxmlformats.org/officeDocument/2006/relationships/slide" Target="slides/slide275.xml" /><Relationship Id="rId277" Type="http://schemas.openxmlformats.org/officeDocument/2006/relationships/slide" Target="slides/slide276.xml" /><Relationship Id="rId278" Type="http://schemas.openxmlformats.org/officeDocument/2006/relationships/slide" Target="slides/slide277.xml" /><Relationship Id="rId279" Type="http://schemas.openxmlformats.org/officeDocument/2006/relationships/slide" Target="slides/slide278.xml" /><Relationship Id="rId280" Type="http://schemas.openxmlformats.org/officeDocument/2006/relationships/slide" Target="slides/slide279.xml" /><Relationship Id="rId281" Type="http://schemas.openxmlformats.org/officeDocument/2006/relationships/slide" Target="slides/slide280.xml" /><Relationship Id="rId282" Type="http://schemas.openxmlformats.org/officeDocument/2006/relationships/slide" Target="slides/slide281.xml" /><Relationship Id="rId283" Type="http://schemas.openxmlformats.org/officeDocument/2006/relationships/slide" Target="slides/slide282.xml" /><Relationship Id="rId284" Type="http://schemas.openxmlformats.org/officeDocument/2006/relationships/slide" Target="slides/slide283.xml" /><Relationship Id="rId285" Type="http://schemas.openxmlformats.org/officeDocument/2006/relationships/slide" Target="slides/slide284.xml" /><Relationship Id="rId286" Type="http://schemas.openxmlformats.org/officeDocument/2006/relationships/slide" Target="slides/slide285.xml" /><Relationship Id="rId287" Type="http://schemas.openxmlformats.org/officeDocument/2006/relationships/slide" Target="slides/slide286.xml" /><Relationship Id="rId288" Type="http://schemas.openxmlformats.org/officeDocument/2006/relationships/slide" Target="slides/slide287.xml" /><Relationship Id="rId289" Type="http://schemas.openxmlformats.org/officeDocument/2006/relationships/slide" Target="slides/slide288.xml" /><Relationship Id="rId290" Type="http://schemas.openxmlformats.org/officeDocument/2006/relationships/slide" Target="slides/slide289.xml" /><Relationship Id="rId291" Type="http://schemas.openxmlformats.org/officeDocument/2006/relationships/slide" Target="slides/slide290.xml" /><Relationship Id="rId292" Type="http://schemas.openxmlformats.org/officeDocument/2006/relationships/slide" Target="slides/slide291.xml" /><Relationship Id="rId293" Type="http://schemas.openxmlformats.org/officeDocument/2006/relationships/slide" Target="slides/slide292.xml" /><Relationship Id="rId294" Type="http://schemas.openxmlformats.org/officeDocument/2006/relationships/slide" Target="slides/slide293.xml" /><Relationship Id="rId295" Type="http://schemas.openxmlformats.org/officeDocument/2006/relationships/slide" Target="slides/slide294.xml" /><Relationship Id="rId296" Type="http://schemas.openxmlformats.org/officeDocument/2006/relationships/slide" Target="slides/slide295.xml" /><Relationship Id="rId297" Type="http://schemas.openxmlformats.org/officeDocument/2006/relationships/slide" Target="slides/slide296.xml" /><Relationship Id="rId298" Type="http://schemas.openxmlformats.org/officeDocument/2006/relationships/slide" Target="slides/slide297.xml" /><Relationship Id="rId299" Type="http://schemas.openxmlformats.org/officeDocument/2006/relationships/slide" Target="slides/slide298.xml" /><Relationship Id="rId300" Type="http://schemas.openxmlformats.org/officeDocument/2006/relationships/slide" Target="slides/slide299.xml" /><Relationship Id="rId301" Type="http://schemas.openxmlformats.org/officeDocument/2006/relationships/slide" Target="slides/slide300.xml" /><Relationship Id="rId302" Type="http://schemas.openxmlformats.org/officeDocument/2006/relationships/slide" Target="slides/slide301.xml" /><Relationship Id="rId303" Type="http://schemas.openxmlformats.org/officeDocument/2006/relationships/slide" Target="slides/slide302.xml" /><Relationship Id="rId304" Type="http://schemas.openxmlformats.org/officeDocument/2006/relationships/slide" Target="slides/slide303.xml" /><Relationship Id="rId305" Type="http://schemas.openxmlformats.org/officeDocument/2006/relationships/slide" Target="slides/slide304.xml" /><Relationship Id="rId306" Type="http://schemas.openxmlformats.org/officeDocument/2006/relationships/slide" Target="slides/slide305.xml" /><Relationship Id="rId307" Type="http://schemas.openxmlformats.org/officeDocument/2006/relationships/slide" Target="slides/slide306.xml" /><Relationship Id="rId308" Type="http://schemas.openxmlformats.org/officeDocument/2006/relationships/slide" Target="slides/slide307.xml" /><Relationship Id="rId309" Type="http://schemas.openxmlformats.org/officeDocument/2006/relationships/slide" Target="slides/slide308.xml" /><Relationship Id="rId310" Type="http://schemas.openxmlformats.org/officeDocument/2006/relationships/slide" Target="slides/slide309.xml" /><Relationship Id="rId311" Type="http://schemas.openxmlformats.org/officeDocument/2006/relationships/slide" Target="slides/slide310.xml" /><Relationship Id="rId312" Type="http://schemas.openxmlformats.org/officeDocument/2006/relationships/slide" Target="slides/slide311.xml" /><Relationship Id="rId314" Type="http://schemas.openxmlformats.org/officeDocument/2006/relationships/viewProps" Target="viewProps.xml" /><Relationship Id="rId3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16" Type="http://schemas.openxmlformats.org/officeDocument/2006/relationships/tableStyles" Target="tableStyles.xml" /><Relationship Id="rId3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2.pn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3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4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5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6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www.eclipse.org/downloads/packages/installer" TargetMode="External" /><Relationship Id="rId3" Type="http://schemas.openxmlformats.org/officeDocument/2006/relationships/image" Target="../media/image67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8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0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1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2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3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4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5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6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7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8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9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0.png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1.png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2.png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3.png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4.png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5.png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6.png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7.png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8.png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0.png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1.png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2.png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3.png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4.png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5.pn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6.pn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7.pn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8.pn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0.png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1.png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://launch4j.sourceforge.net/index.html" TargetMode="External" /><Relationship Id="rId3" Type="http://schemas.openxmlformats.org/officeDocument/2006/relationships/image" Target="../media/image102.gif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watch?v=MyMPPuYGN-U&amp;ab_channel=GoXR3PlusStudio" TargetMode="Externa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3.png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4.png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5.png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6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7.png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8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9.png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0.png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1.png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2.png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3.png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4.png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5.png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6.png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7.png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8.png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9.png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0.png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1.png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2.png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3.png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4.png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5.png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7.png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8.png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9.png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0.png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1.png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2.png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3.png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4.png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5.png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6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png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7.png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8.png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9.png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0.png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1.png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2.png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3.png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4.png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png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6.png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7.png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8.png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9.png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0.png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1.png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2.png" /></Relationships>
</file>

<file path=ppt/slides/_rels/slide1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3.png" /></Relationships>
</file>

<file path=ppt/slides/_rels/slide1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4.png" /></Relationships>
</file>

<file path=ppt/slides/_rels/slide1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ce103-week-4-test.md_doc.pdf" TargetMode="External" /><Relationship Id="rId3" Type="http://schemas.openxmlformats.org/officeDocument/2006/relationships/hyperlink" Target="ce103-week-4-test.md_slide.pdf" TargetMode="External" /><Relationship Id="rId4" Type="http://schemas.openxmlformats.org/officeDocument/2006/relationships/hyperlink" Target="ce103-week-4-test.md_slide.pptx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2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docs.microsoft.com/tr-tr/visualstudio/test/writing-unit-tests-for-c-cpp?view=vs-2019" TargetMode="External" /><Relationship Id="rId3" Type="http://schemas.openxmlformats.org/officeDocument/2006/relationships/image" Target="../media/image155.png" /></Relationships>
</file>

<file path=ppt/slides/_rels/slide2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6.png" /></Relationships>
</file>

<file path=ppt/slides/_rels/slide2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7.png" /></Relationships>
</file>

<file path=ppt/slides/_rels/slide2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8.png" /></Relationships>
</file>

<file path=ppt/slides/_rels/slide2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9.png" /></Relationships>
</file>

<file path=ppt/slides/_rels/slide2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png" /></Relationships>
</file>

<file path=ppt/slides/_rels/slide2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1.png" /></Relationships>
</file>

<file path=ppt/slides/_rels/slide2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2.png" /></Relationships>
</file>

<file path=ppt/slides/_rels/slide2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3.png" /></Relationships>
</file>

<file path=ppt/slides/_rels/slide2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4.png" /></Relationships>
</file>

<file path=ppt/slides/_rels/slide2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5.png" /></Relationships>
</file>

<file path=ppt/slides/_rels/slide2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6.png" /></Relationships>
</file>

<file path=ppt/slides/_rels/slide2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png" /></Relationships>
</file>

<file path=ppt/slides/_rels/slide2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7.png" /></Relationships>
</file>

<file path=ppt/slides/_rels/slide2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8.png" /></Relationships>
</file>

<file path=ppt/slides/_rels/slide2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9.png" /></Relationships>
</file>

<file path=ppt/slides/_rels/slide2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0.png" /></Relationships>
</file>

<file path=ppt/slides/_rels/slide2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1.png" /></Relationships>
</file>

<file path=ppt/slides/_rels/slide2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2.png" /></Relationships>
</file>

<file path=ppt/slides/_rels/slide2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3.png" /></Relationships>
</file>

<file path=ppt/slides/_rels/slide2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4.png" /></Relationships>
</file>

<file path=ppt/slides/_rels/slide2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png" /></Relationships>
</file>

<file path=ppt/slides/_rels/slide2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5.png" /></Relationships>
</file>

<file path=ppt/slides/_rels/slide2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6.png" /></Relationships>
</file>

<file path=ppt/slides/_rels/slide2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7.png" /></Relationships>
</file>

<file path=ppt/slides/_rels/slide2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8.png" /></Relationships>
</file>

<file path=ppt/slides/_rels/slide2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9.png" /></Relationships>
</file>

<file path=ppt/slides/_rels/slide2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0.png" /></Relationships>
</file>

<file path=ppt/slides/_rels/slide2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1.png" /></Relationships>
</file>

<file path=ppt/slides/_rels/slide2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2.png" /></Relationships>
</file>

<file path=ppt/slides/_rels/slide2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ev.to/rruizdev/analizando-cobertura-del-codigo-en-visual-studio-1p27" TargetMode="Externa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tackoverflow.com/questions/64611083/the-nunit-3-driver-encountered-an-error-while-executing-reflected-code-nunit-en" TargetMode="External" /><Relationship Id="rId3" Type="http://schemas.openxmlformats.org/officeDocument/2006/relationships/hyperlink" Target="https://github.com/sukhoi1/Useful-Notes/wiki/CMD-OpenCover" TargetMode="External" /></Relationships>
</file>

<file path=ppt/slides/_rels/slide2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3.png" /></Relationships>
</file>

<file path=ppt/slides/_rels/slide2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4.png" /></Relationships>
</file>

<file path=ppt/slides/_rels/slide2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5.png" /></Relationships>
</file>

<file path=ppt/slides/_rels/slide2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utomationrhapsody.com/code-coverage-manual-automated-tests-opencover-net-applications/" TargetMode="External" /><Relationship Id="rId3" Type="http://schemas.openxmlformats.org/officeDocument/2006/relationships/hyperlink" Target="https://automationrhapsody.com/code-coverage-net-core-unit-tests-opencover/" TargetMode="External" /><Relationship Id="rId4" Type="http://schemas.openxmlformats.org/officeDocument/2006/relationships/hyperlink" Target="https://automationrhapsody.com/examples/OpenCover-report/" TargetMode="External" /></Relationships>
</file>

<file path=ppt/slides/_rels/slide2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OpenCover/opencover/releases" TargetMode="External" /><Relationship Id="rId3" Type="http://schemas.openxmlformats.org/officeDocument/2006/relationships/image" Target="../media/image186.png" /></Relationships>
</file>

<file path=ppt/slides/_rels/slide2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7.png" /></Relationships>
</file>

<file path=ppt/slides/_rels/slide2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2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9.png" /></Relationships>
</file>

<file path=ppt/slides/_rels/slide2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0.png" /></Relationships>
</file>

<file path=ppt/slides/_rels/slide2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1.png" /></Relationships>
</file>

<file path=ppt/slides/_rels/slide2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2.png" /></Relationships>
</file>

<file path=ppt/slides/_rels/slide2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3.png" /></Relationships>
</file>

<file path=ppt/slides/_rels/slide2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4.png" /></Relationships>
</file>

<file path=ppt/slides/_rels/slide2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5.png" /></Relationships>
</file>

<file path=ppt/slides/_rels/slide2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6.png" /></Relationships>
</file>

<file path=ppt/slides/_rels/slide2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danielpalme/ReportGenerator/releases/tag/v4.8.13" TargetMode="External" /><Relationship Id="rId3" Type="http://schemas.openxmlformats.org/officeDocument/2006/relationships/image" Target="../media/image197.png" /></Relationships>
</file>

<file path=ppt/slides/_rels/slide2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png" /></Relationships>
</file>

<file path=ppt/slides/_rels/slide2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nunit.org/download/" TargetMode="External" /><Relationship Id="rId3" Type="http://schemas.openxmlformats.org/officeDocument/2006/relationships/image" Target="../media/image199.png" /></Relationships>
</file>

<file path=ppt/slides/_rels/slide2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0.png" /></Relationships>
</file>

<file path=ppt/slides/_rels/slide2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1.png" /></Relationships>
</file>

<file path=ppt/slides/_rels/slide2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2.png" /></Relationships>
</file>

<file path=ppt/slides/_rels/slide2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3.png" /></Relationships>
</file>

<file path=ppt/slides/_rels/slide2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dehelper.net/unit-testing/opencover-and-reportgenerator-unit-test-coverage-in-visual-studio-2013-and-2015/" TargetMode="External" /><Relationship Id="rId3" Type="http://schemas.openxmlformats.org/officeDocument/2006/relationships/hyperlink" Target="https://www.codeproject.com/Articles/1276980/OpenCover-and-ReportGenerator-Unit-Test-Coverage-i" TargetMode="External" /></Relationships>
</file>

<file path=ppt/slides/_rels/slide2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vogella.com/tutorials/JUnit/article.html" TargetMode="External" /><Relationship Id="rId3" Type="http://schemas.openxmlformats.org/officeDocument/2006/relationships/hyperlink" Target="https://junit.org/junit5/" TargetMode="External" /><Relationship Id="rId4" Type="http://schemas.openxmlformats.org/officeDocument/2006/relationships/hyperlink" Target="https://junit.org/junit5/docs/current/user-guide/" TargetMode="External" /><Relationship Id="rId5" Type="http://schemas.openxmlformats.org/officeDocument/2006/relationships/hyperlink" Target="https://examples.javacodegeeks.com/core-java/junit/junit-hello-world-example/" TargetMode="External" /></Relationships>
</file>

<file path=ppt/slides/_rels/slide2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4.png" /></Relationships>
</file>

<file path=ppt/slides/_rels/slide2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5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6.png" /></Relationships>
</file>

<file path=ppt/slides/_rels/slide2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7.png" /></Relationships>
</file>

<file path=ppt/slides/_rels/slide2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8.png" /></Relationships>
</file>

<file path=ppt/slides/_rels/slide2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9.png" /></Relationships>
</file>

<file path=ppt/slides/_rels/slide2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0.png" /></Relationships>
</file>

<file path=ppt/slides/_rels/slide2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1.png" /></Relationships>
</file>

<file path=ppt/slides/_rels/slide2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2.png" /></Relationships>
</file>

<file path=ppt/slides/_rels/slide2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3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4.png" /></Relationships>
</file>

<file path=ppt/slides/_rels/slide2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5.png" /></Relationships>
</file>

<file path=ppt/slides/_rels/slide2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maven.apache.org/guides/introduction/introduction-to-the-standard-directory-layout.html" TargetMode="External" /><Relationship Id="rId3" Type="http://schemas.openxmlformats.org/officeDocument/2006/relationships/hyperlink" Target="https://examples.javacodegeeks.com/core-java/junit/junit-hello-world-example/" TargetMode="External" /></Relationships>
</file>

<file path=ppt/slides/_rels/slide2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6.png" /></Relationships>
</file>

<file path=ppt/slides/_rels/slide2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7.png" /></Relationships>
</file>

<file path=ppt/slides/_rels/slide2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8.png" /></Relationships>
</file>

<file path=ppt/slides/_rels/slide2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9.png" /></Relationships>
</file>

<file path=ppt/slides/_rels/slide2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1.png" /></Relationships>
</file>

<file path=ppt/slides/_rels/slide2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2.png" /></Relationships>
</file>

<file path=ppt/slides/_rels/slide2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3.png" /></Relationships>
</file>

<file path=ppt/slides/_rels/slide2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4.png" /></Relationships>
</file>

<file path=ppt/slides/_rels/slide2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5.png" /></Relationships>
</file>

<file path=ppt/slides/_rels/slide2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6.png" /></Relationships>
</file>

<file path=ppt/slides/_rels/slide2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7.png" /></Relationships>
</file>

<file path=ppt/slides/_rels/slide2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8.png" /></Relationships>
</file>

<file path=ppt/slides/_rels/slide2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.png" /></Relationships>
</file>

<file path=ppt/slides/_rels/slide3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9.png" /></Relationships>
</file>

<file path=ppt/slides/_rels/slide3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0.png" /></Relationships>
</file>

<file path=ppt/slides/_rels/slide3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1.png" /></Relationships>
</file>

<file path=ppt/slides/_rels/slide3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png" /></Relationships>
</file>

<file path=ppt/slides/_rels/slide3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Docs/cpp-docs" TargetMode="Externa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6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8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1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4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5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8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ucoruh/ns3-wsl-win10-setup" TargetMode="External" /><Relationship Id="rId3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visualstudio.microsoft.com/tr/vs/community/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3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4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lluminiastudios.com/dev-diaries/ssh-on-windows-subsystem-for-linux/" TargetMode="External" /><Relationship Id="rId3" Type="http://schemas.openxmlformats.org/officeDocument/2006/relationships/hyperlink" Target="https://docs.microsoft.com/tr-tr/cpp/linux/connect-to-your-remote-linux-computer?view=msvc-160" TargetMode="Externa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5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6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7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8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9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0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1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2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5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ecadmin.net/how-to-install-net-core-on-ubuntu-20-04/" TargetMode="Externa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7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8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9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0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CE103 Algorithms and Programming 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Code Reusability and Automate Testing</a:t>
            </a:r>
            <a:br/>
            <a:br/>
            <a:r>
              <a:rPr/>
              <a:t>Author: Asst. Prof. Dr. Uğur CORUH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/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create a new project</a:t>
            </a:r>
          </a:p>
        </p:txBody>
      </p:sp>
      <p:pic>
        <p:nvPicPr>
          <p:cNvPr descr="fig:  assets/2021-10-23-14-30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92100"/>
            <a:ext cx="5105400" cy="528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WSL and enter the path where this folder located</a:t>
            </a:r>
          </a:p>
          <a:p>
            <a:pPr lvl="0" indent="0" marL="0">
              <a:buNone/>
            </a:pPr>
            <a:r>
              <a:rPr/>
              <a:t>and run application as follow</a:t>
            </a:r>
          </a:p>
        </p:txBody>
      </p:sp>
      <p:pic>
        <p:nvPicPr>
          <p:cNvPr descr="assets/2021-10-24-01-59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819400"/>
            <a:ext cx="5105400" cy="74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dotnet –version and then run application</a:t>
            </a:r>
          </a:p>
        </p:txBody>
      </p:sp>
      <p:pic>
        <p:nvPicPr>
          <p:cNvPr descr="assets/2021-10-24-01-59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76400"/>
            <a:ext cx="51054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similar output</a:t>
            </a:r>
          </a:p>
        </p:txBody>
      </p:sp>
      <p:pic>
        <p:nvPicPr>
          <p:cNvPr descr="assets/2021-10-24-01-59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sample we created single application from settings lets try with shared library located option uncheck the “produce single file” option and publish again.</a:t>
            </a:r>
          </a:p>
          <a:p>
            <a:pPr lvl="0" indent="0" marL="0">
              <a:buNone/>
            </a:pPr>
            <a:r>
              <a:rPr/>
              <a:t>Then you will have the following outputs</a:t>
            </a:r>
          </a:p>
        </p:txBody>
      </p:sp>
      <p:pic>
        <p:nvPicPr>
          <p:cNvPr descr="fig:  assets/2021-10-24-02-04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3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 run csharp-sample-app</a:t>
            </a:r>
          </a:p>
          <a:p>
            <a:pPr lvl="0" indent="0" marL="0">
              <a:buNone/>
            </a:pPr>
            <a:r>
              <a:rPr/>
              <a:t>you will have the same output</a:t>
            </a:r>
          </a:p>
        </p:txBody>
      </p:sp>
      <p:pic>
        <p:nvPicPr>
          <p:cNvPr descr="fig:  assets/2021-10-24-02-04-3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25500"/>
            <a:ext cx="51054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Java Programming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Eclipse IDE</a:t>
            </a:r>
          </a:p>
          <a:p>
            <a:pPr lvl="0" indent="0" marL="0">
              <a:buNone/>
            </a:pPr>
            <a:r>
              <a:rPr/>
              <a:t>You should download and install eclipse installer and then you should select Eclipse IDE for Java Developers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Eclipse Installer 2021-09 R | Eclipse Packages</a:t>
            </a:r>
          </a:p>
        </p:txBody>
      </p:sp>
      <p:pic>
        <p:nvPicPr>
          <p:cNvPr descr="fig:  assets/2021-10-24-11-39-03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219200"/>
            <a:ext cx="5105400" cy="344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1-39-1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8900" y="1600200"/>
            <a:ext cx="3898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02-19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600200"/>
            <a:ext cx="3835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2021-10-24-02-21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600200"/>
            <a:ext cx="6731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C++ static library from project list</a:t>
            </a:r>
          </a:p>
        </p:txBody>
      </p:sp>
      <p:pic>
        <p:nvPicPr>
          <p:cNvPr descr="fig:  assets/2021-10-23-14-32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363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create a project</a:t>
            </a:r>
          </a:p>
          <a:p>
            <a:pPr lvl="0" indent="0" marL="0">
              <a:buNone/>
            </a:pPr>
          </a:p>
        </p:txBody>
      </p:sp>
      <p:pic>
        <p:nvPicPr>
          <p:cNvPr descr="fig:  assets/2021-10-24-02-24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68300"/>
            <a:ext cx="5105400" cy="511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java project</a:t>
            </a:r>
          </a:p>
        </p:txBody>
      </p:sp>
      <p:pic>
        <p:nvPicPr>
          <p:cNvPr descr="fig:  assets/2021-10-24-02-24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7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give project name</a:t>
            </a:r>
          </a:p>
        </p:txBody>
      </p:sp>
      <p:pic>
        <p:nvPicPr>
          <p:cNvPr descr="fig:  assets/2021-10-24-02-26-1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06400"/>
            <a:ext cx="5105400" cy="504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finish</a:t>
            </a:r>
          </a:p>
        </p:txBody>
      </p:sp>
      <p:pic>
        <p:nvPicPr>
          <p:cNvPr descr="fig:  assets/2021-10-24-02-26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9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 we need to add a default package to keep everything organized</a:t>
            </a:r>
          </a:p>
        </p:txBody>
      </p:sp>
      <p:pic>
        <p:nvPicPr>
          <p:cNvPr descr="fig:  assets/2021-10-24-02-27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27500" y="266700"/>
            <a:ext cx="40005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then we can create our class that includes our functions</a:t>
            </a:r>
          </a:p>
        </p:txBody>
      </p:sp>
      <p:pic>
        <p:nvPicPr>
          <p:cNvPr descr="fig:  assets/2021-10-24-02-28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266700"/>
            <a:ext cx="46609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give class a name</a:t>
            </a:r>
          </a:p>
        </p:txBody>
      </p:sp>
      <p:pic>
        <p:nvPicPr>
          <p:cNvPr descr="fig:  assets/2021-10-24-02-29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86200" y="266700"/>
            <a:ext cx="4470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following class with main</a:t>
            </a:r>
          </a:p>
        </p:txBody>
      </p:sp>
      <p:pic>
        <p:nvPicPr>
          <p:cNvPr descr="fig:  assets/2021-10-24-02-30-0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84300"/>
            <a:ext cx="51054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create sample java library with static functions as below.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java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IOException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isBlank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||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isEmpty</a:t>
            </a:r>
            <a:r>
              <a:rPr>
                <a:solidFill>
                  <a:srgbClr val="666666"/>
                </a:solidFill>
                <a:latin typeface="Courier"/>
              </a:rPr>
              <a:t>())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method stub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try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in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read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catch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IOException 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catch block</a:t>
            </a:r>
            <a:br/>
            <a:r>
              <a:rPr>
                <a:latin typeface="Courier"/>
              </a:rPr>
              <a:t>            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printStackTrace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add main method to run our library functions. If we run this file its process main function</a:t>
            </a:r>
          </a:p>
        </p:txBody>
      </p:sp>
      <p:pic>
        <p:nvPicPr>
          <p:cNvPr descr="fig:  assets/2021-10-24-10-17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10000" y="266700"/>
            <a:ext cx="4622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Name static library project</a:t>
            </a:r>
          </a:p>
        </p:txBody>
      </p:sp>
      <p:pic>
        <p:nvPicPr>
          <p:cNvPr descr="fig:  assets/2021-10-23-14-33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see output from console as below</a:t>
            </a:r>
          </a:p>
        </p:txBody>
      </p:sp>
      <p:pic>
        <p:nvPicPr>
          <p:cNvPr descr="fig:  assets/2021-10-24-10-16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30200"/>
            <a:ext cx="5105400" cy="520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is no exe files java runtime environment run class files but we can export this as an executable.</a:t>
            </a:r>
          </a:p>
        </p:txBody>
      </p:sp>
      <p:pic>
        <p:nvPicPr>
          <p:cNvPr descr="fig:  assets/2021-10-24-10-19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59300" y="266700"/>
            <a:ext cx="3124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Java-&gt;Runnable JAR File</a:t>
            </a:r>
          </a:p>
        </p:txBody>
      </p:sp>
      <p:pic>
        <p:nvPicPr>
          <p:cNvPr descr="fig:  assets/2021-10-24-10-20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66700"/>
            <a:ext cx="5105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click next and set output path for jar file</a:t>
            </a:r>
          </a:p>
        </p:txBody>
      </p:sp>
      <p:pic>
        <p:nvPicPr>
          <p:cNvPr descr="fig:  assets/2021-10-24-10-22-0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69900"/>
            <a:ext cx="5105400" cy="494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our project has several external dependecy then we can extract this required files (jar, so, dll) in seperated folder or we can combine them and generate a single executable jar</a:t>
            </a:r>
          </a:p>
          <a:p>
            <a:pPr lvl="0" indent="0" marL="0">
              <a:buNone/>
            </a:pPr>
            <a:r>
              <a:rPr/>
              <a:t>Lets pack everthing together, Select launch configuration that has main function</a:t>
            </a:r>
          </a:p>
        </p:txBody>
      </p:sp>
      <p:pic>
        <p:nvPicPr>
          <p:cNvPr descr="fig:  assets/2021-10-24-10-25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06800" y="266700"/>
            <a:ext cx="5029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 of this operation we will have the following jar that we can by click</a:t>
            </a:r>
          </a:p>
        </p:txBody>
      </p:sp>
      <p:pic>
        <p:nvPicPr>
          <p:cNvPr descr="fig:  assets/2021-10-24-10-26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38300"/>
            <a:ext cx="51054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click application if cannot run then try command line to see problem</a:t>
            </a:r>
          </a:p>
          <a:p>
            <a:pPr lvl="0" indent="0" marL="0">
              <a:buNone/>
            </a:pPr>
            <a:r>
              <a:rPr/>
              <a:t>enter jar folder and run the following command</a:t>
            </a:r>
          </a:p>
          <a:p>
            <a:pPr lvl="0" indent="0">
              <a:buNone/>
            </a:pPr>
            <a:r>
              <a:rPr>
                <a:latin typeface="Courier"/>
              </a:rPr>
              <a:t>java -jar JavaSampleLibExecutable.jar</a:t>
            </a:r>
          </a:p>
        </p:txBody>
      </p:sp>
      <p:pic>
        <p:nvPicPr>
          <p:cNvPr descr="fig:  assets/2021-10-24-10-28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35200"/>
            <a:ext cx="51054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my case eclipse build JDK is newer than that I installed and set for my OS</a:t>
            </a:r>
          </a:p>
          <a:p>
            <a:pPr lvl="0" indent="0" marL="0">
              <a:buNone/>
            </a:pPr>
            <a:r>
              <a:rPr/>
              <a:t>If we check version we can see problem Java version 1.8.0_231</a:t>
            </a:r>
          </a:p>
        </p:txBody>
      </p:sp>
      <p:pic>
        <p:nvPicPr>
          <p:cNvPr descr="fig:  assets/2021-10-24-10-30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65400"/>
            <a:ext cx="5105400" cy="74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height:100px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found installed and builded JDK for our application from Eclipse setting</a:t>
            </a:r>
          </a:p>
        </p:txBody>
      </p:sp>
      <p:pic>
        <p:nvPicPr>
          <p:cNvPr descr="fig:  assets/2021-10-24-10-32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98500"/>
            <a:ext cx="51054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environments</a:t>
            </a:r>
          </a:p>
        </p:txBody>
      </p:sp>
      <p:pic>
        <p:nvPicPr>
          <p:cNvPr descr="fig:  assets/2021-10-24-10-32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03300"/>
            <a:ext cx="5105400" cy="3860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Default configuration come with C++ project types and setting</a:t>
            </a:r>
          </a:p>
        </p:txBody>
      </p:sp>
      <p:pic>
        <p:nvPicPr>
          <p:cNvPr descr="fig:  assets/2021-10-23-14-35-3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41800" y="266700"/>
            <a:ext cx="3759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installed JRE or JDK</a:t>
            </a:r>
          </a:p>
        </p:txBody>
      </p:sp>
      <p:pic>
        <p:nvPicPr>
          <p:cNvPr descr="fig:  assets/2021-10-24-10-33-2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890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see installed JRE or JDK home</a:t>
            </a:r>
          </a:p>
          <a:p>
            <a:pPr lvl="0" indent="0">
              <a:buNone/>
            </a:pPr>
            <a:r>
              <a:rPr>
                <a:latin typeface="Courier"/>
              </a:rPr>
              <a:t>C:\Program Files\Java\jdk-16.0.1</a:t>
            </a:r>
          </a:p>
        </p:txBody>
      </p:sp>
      <p:pic>
        <p:nvPicPr>
          <p:cNvPr descr="fig:  assets/2021-10-24-10-33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42900"/>
            <a:ext cx="51054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system environment to fix this problem</a:t>
            </a:r>
          </a:p>
        </p:txBody>
      </p:sp>
      <p:pic>
        <p:nvPicPr>
          <p:cNvPr descr="fig:  assets/2021-10-24-10-34-2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84700" y="266700"/>
            <a:ext cx="3073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0-34-4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600200"/>
            <a:ext cx="3517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user settings first</a:t>
            </a:r>
          </a:p>
        </p:txBody>
      </p:sp>
      <p:pic>
        <p:nvPicPr>
          <p:cNvPr descr="fig:  assets/2021-10-24-10-35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95300"/>
            <a:ext cx="5105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0-35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600200"/>
            <a:ext cx="4241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system settings</a:t>
            </a:r>
          </a:p>
        </p:txBody>
      </p:sp>
      <p:pic>
        <p:nvPicPr>
          <p:cNvPr descr="fig:  assets/2021-10-24-10-36-1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00200"/>
            <a:ext cx="5105400" cy="265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0-36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01900" y="1600200"/>
            <a:ext cx="414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move up the JDK 16 configuration then command line will run first java</a:t>
            </a:r>
          </a:p>
        </p:txBody>
      </p:sp>
      <p:pic>
        <p:nvPicPr>
          <p:cNvPr descr="fig:  assets/2021-10-24-10-37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08000"/>
            <a:ext cx="5105400" cy="485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in system setting check JAVA_HOME</a:t>
            </a:r>
          </a:p>
        </p:txBody>
      </p:sp>
      <p:pic>
        <p:nvPicPr>
          <p:cNvPr descr="fig:  assets/2021-10-24-10-37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22500"/>
            <a:ext cx="51054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c-sample-lib.cpp you will sample function</a:t>
            </a:r>
          </a:p>
          <a:p>
            <a:pPr lvl="0" indent="0">
              <a:buNone/>
            </a:pP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fncsamplelib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this settings close current command line and open new one</a:t>
            </a:r>
          </a:p>
          <a:p>
            <a:pPr lvl="0" indent="0" marL="0">
              <a:buNone/>
            </a:pPr>
            <a:r>
              <a:rPr/>
              <a:t>write</a:t>
            </a:r>
          </a:p>
          <a:p>
            <a:pPr lvl="0" indent="0">
              <a:buNone/>
            </a:pPr>
            <a:r>
              <a:rPr>
                <a:latin typeface="Courier"/>
              </a:rPr>
              <a:t>java --version</a:t>
            </a:r>
          </a:p>
          <a:p>
            <a:pPr lvl="0" indent="0" marL="0">
              <a:buNone/>
            </a:pPr>
            <a:r>
              <a:rPr/>
              <a:t>if you see java version updated and 16.0.1 then settings are correct</a:t>
            </a:r>
          </a:p>
        </p:txBody>
      </p:sp>
      <p:pic>
        <p:nvPicPr>
          <p:cNvPr descr="fig:  assets/2021-10-24-10-39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82800"/>
            <a:ext cx="5105400" cy="171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now if we enter and run application as follow we will see output</a:t>
            </a:r>
          </a:p>
        </p:txBody>
      </p:sp>
      <p:pic>
        <p:nvPicPr>
          <p:cNvPr descr="fig:  assets/2021-10-24-10-40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86000"/>
            <a:ext cx="5105400" cy="130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when you click this jar its not running as you see so we have options to provide a clickable application there</a:t>
            </a:r>
          </a:p>
          <a:p>
            <a:pPr lvl="0" indent="0" marL="0">
              <a:buNone/>
            </a:pPr>
            <a:r>
              <a:rPr/>
              <a:t>Launch4j is an option here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Launch4j - Cross-platform Java executable wrapper</a:t>
            </a:r>
          </a:p>
        </p:txBody>
      </p:sp>
      <p:pic>
        <p:nvPicPr>
          <p:cNvPr descr="fig:  http://launch4j.sourceforge.net/launch4j-use.gif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41800" y="266700"/>
            <a:ext cx="37719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How to use Launch4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watch this tutorial also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How to convert jar to exe using Launch4J Full explanation - YouTube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Download and install launch4j and open application</a:t>
            </a:r>
          </a:p>
        </p:txBody>
      </p:sp>
      <p:pic>
        <p:nvPicPr>
          <p:cNvPr descr="fig:  assets/2021-10-24-11-24-1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09800"/>
            <a:ext cx="5105400" cy="146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configure your application settings similar to below select jar file and exe output path</a:t>
            </a:r>
          </a:p>
        </p:txBody>
      </p:sp>
      <p:pic>
        <p:nvPicPr>
          <p:cNvPr descr="fig:  assets/2021-10-24-11-24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customize main class if have multiple main class</a:t>
            </a:r>
          </a:p>
        </p:txBody>
      </p:sp>
      <p:pic>
        <p:nvPicPr>
          <p:cNvPr descr="fig:  assets/2021-10-24-11-25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console from setting for this application</a:t>
            </a:r>
          </a:p>
        </p:txBody>
      </p:sp>
      <p:pic>
        <p:nvPicPr>
          <p:cNvPr descr="fig:  assets/2021-10-24-11-25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27100"/>
            <a:ext cx="51054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provide a single running application, this setting avoid to run multiple instances</a:t>
            </a:r>
          </a:p>
        </p:txBody>
      </p:sp>
      <p:pic>
        <p:nvPicPr>
          <p:cNvPr descr="fig:  assets/2021-10-24-11-26-3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need to set runtime environment versions</a:t>
            </a:r>
          </a:p>
        </p:txBody>
      </p:sp>
      <p:pic>
        <p:nvPicPr>
          <p:cNvPr descr="fig:  assets/2021-10-24-11-27-0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27100"/>
            <a:ext cx="51054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Delete pch.h and pch.c files. Also disable use precompiled header settings from configurations and change to “Not Using Precomplied Headers”, also you can delete precomplied Header File.</a:t>
            </a:r>
          </a:p>
        </p:txBody>
      </p:sp>
      <p:pic>
        <p:nvPicPr>
          <p:cNvPr descr="fig:  assets/2021-10-23-14-45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set system parameters before running application</a:t>
            </a:r>
          </a:p>
        </p:txBody>
      </p:sp>
      <p:pic>
        <p:nvPicPr>
          <p:cNvPr descr="fig:  assets/2021-10-24-11-27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splash screen you can show a splash screen image for your application</a:t>
            </a:r>
          </a:p>
        </p:txBody>
      </p:sp>
      <p:pic>
        <p:nvPicPr>
          <p:cNvPr descr="fig:  assets/2021-10-24-11-28-0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01700"/>
            <a:ext cx="5105400" cy="405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File attributes such as version product information is configured from version info tab</a:t>
            </a:r>
          </a:p>
        </p:txBody>
      </p:sp>
      <p:pic>
        <p:nvPicPr>
          <p:cNvPr descr="fig:  assets/2021-10-24-11-28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your application runtime condition has an error then you can show this customized messages also</a:t>
            </a:r>
          </a:p>
        </p:txBody>
      </p:sp>
      <p:pic>
        <p:nvPicPr>
          <p:cNvPr descr="fig:  assets/2021-10-24-11-29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39800"/>
            <a:ext cx="51054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this options save configuration file xml</a:t>
            </a:r>
          </a:p>
        </p:txBody>
      </p:sp>
      <p:pic>
        <p:nvPicPr>
          <p:cNvPr descr="fig:  assets/2021-10-24-11-30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78000"/>
            <a:ext cx="51054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compile settings</a:t>
            </a:r>
          </a:p>
        </p:txBody>
      </p:sp>
      <p:pic>
        <p:nvPicPr>
          <p:cNvPr descr="fig:  assets/2021-10-24-11-31-0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39900"/>
            <a:ext cx="5105400" cy="238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generated output file in log screen</a:t>
            </a:r>
          </a:p>
          <a:p>
            <a:pPr lvl="0" indent="0">
              <a:buNone/>
            </a:pPr>
            <a:r>
              <a:rPr>
                <a:latin typeface="Courier"/>
              </a:rPr>
              <a:t>Compiling resources
Linking
Wrapping
WARNING: Sign the executable to minimize antivirus false positives or use launching instead of wrapping.
Successfully created C:\Users\ugur.coruh\Desktop\java-export-sample\JavaSampleLibExecutable.exe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run exe by click</a:t>
            </a:r>
          </a:p>
        </p:txBody>
      </p:sp>
      <p:pic>
        <p:nvPicPr>
          <p:cNvPr descr="fig:  assets/2021-10-24-11-32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11300"/>
            <a:ext cx="5105400" cy="283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1-32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667000"/>
            <a:ext cx="82296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another option here adding a bat file to run current jar file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Customize library header name and update “framework.h” to “samplelib.h”</a:t>
            </a:r>
          </a:p>
          <a:p>
            <a:pPr lvl="0" indent="0" marL="0">
              <a:buNone/>
            </a:pPr>
            <a:r>
              <a:rPr/>
              <a:t>Insert your functions inside the c-sample-lib.c and update header files also.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c-sample-lib.cpp : Defines the functions for the static library.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"samplelib.h"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"stdio.h"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&lt;param</a:t>
            </a:r>
            <a:r>
              <a:rPr>
                <a:solidFill>
                  <a:srgbClr val="007020"/>
                </a:solidFill>
                <a:latin typeface="Courier"/>
              </a:rPr>
              <a:t> name=</a:t>
            </a:r>
            <a:r>
              <a:rPr>
                <a:solidFill>
                  <a:srgbClr val="902000"/>
                </a:solidFill>
                <a:latin typeface="Courier"/>
              </a:rPr>
              <a:t>"name"</a:t>
            </a:r>
            <a:r>
              <a:rPr b="1">
                <a:solidFill>
                  <a:srgbClr val="007020"/>
                </a:solidFill>
                <a:latin typeface="Courier"/>
              </a:rPr>
              <a:t>&gt;&lt;/param&gt;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char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 </a:t>
            </a:r>
            <a:r>
              <a:rPr>
                <a:solidFill>
                  <a:srgbClr val="666666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NULL</a:t>
            </a:r>
            <a:r>
              <a:rPr>
                <a:solidFill>
                  <a:srgbClr val="666666"/>
                </a:solidFill>
                <a:latin typeface="Courier"/>
              </a:rPr>
              <a:t>){</a:t>
            </a:r>
            <a:br/>
            <a:r>
              <a:rPr>
                <a:latin typeface="Courier"/>
              </a:rPr>
              <a:t>    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%s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There\n"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&lt;param</a:t>
            </a:r>
            <a:r>
              <a:rPr>
                <a:solidFill>
                  <a:srgbClr val="007020"/>
                </a:solidFill>
                <a:latin typeface="Courier"/>
              </a:rPr>
              <a:t> name=</a:t>
            </a:r>
            <a:r>
              <a:rPr>
                <a:solidFill>
                  <a:srgbClr val="902000"/>
                </a:solidFill>
                <a:latin typeface="Courier"/>
              </a:rPr>
              <a:t>"a"</a:t>
            </a:r>
            <a:r>
              <a:rPr b="1">
                <a:solidFill>
                  <a:srgbClr val="007020"/>
                </a:solidFill>
                <a:latin typeface="Courier"/>
              </a:rPr>
              <a:t>&gt;&lt;/param&gt;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&lt;param</a:t>
            </a:r>
            <a:r>
              <a:rPr>
                <a:solidFill>
                  <a:srgbClr val="007020"/>
                </a:solidFill>
                <a:latin typeface="Courier"/>
              </a:rPr>
              <a:t> name=</a:t>
            </a:r>
            <a:r>
              <a:rPr>
                <a:solidFill>
                  <a:srgbClr val="902000"/>
                </a:solidFill>
                <a:latin typeface="Courier"/>
              </a:rPr>
              <a:t>"b"</a:t>
            </a:r>
            <a:r>
              <a:rPr b="1">
                <a:solidFill>
                  <a:srgbClr val="007020"/>
                </a:solidFill>
                <a:latin typeface="Courier"/>
              </a:rPr>
              <a:t>&gt;&lt;/param&gt;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){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JavaSampleLibExecutable.bat</a:t>
            </a:r>
          </a:p>
          <a:p>
            <a:pPr lvl="0" indent="0">
              <a:buNone/>
            </a:pPr>
            <a:r>
              <a:rPr>
                <a:latin typeface="Courier"/>
              </a:rPr>
              <a:t>java -jar JavaSampleLibExecutable.jar</a:t>
            </a:r>
          </a:p>
        </p:txBody>
      </p:sp>
      <p:pic>
        <p:nvPicPr>
          <p:cNvPr descr="fig:  assets/2021-10-24-11-34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19200"/>
            <a:ext cx="5105400" cy="344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click bat file then we will automate command line task for current jar file</a:t>
            </a:r>
          </a:p>
        </p:txBody>
      </p:sp>
      <p:pic>
        <p:nvPicPr>
          <p:cNvPr descr="fig:  assets/2021-10-24-11-34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86000"/>
            <a:ext cx="5105400" cy="129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return back to our java library and create another console application that use library functions</a:t>
            </a:r>
          </a:p>
        </p:txBody>
      </p:sp>
      <p:pic>
        <p:nvPicPr>
          <p:cNvPr descr="fig:  assets/2021-10-24-14-09-5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41400"/>
            <a:ext cx="5105400" cy="378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13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600200"/>
            <a:ext cx="4025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19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40000" y="1600200"/>
            <a:ext cx="4051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set libraries in this step from but our library should exported for our solution</a:t>
            </a:r>
          </a:p>
        </p:txBody>
      </p:sp>
      <p:pic>
        <p:nvPicPr>
          <p:cNvPr descr="fig:  assets/2021-10-24-14-20-1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06400"/>
            <a:ext cx="5105400" cy="504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Add External JARs…</a:t>
            </a:r>
          </a:p>
        </p:txBody>
      </p:sp>
      <p:pic>
        <p:nvPicPr>
          <p:cNvPr descr="fig:  assets/2021-10-24-14-20-2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349500"/>
            <a:ext cx="5105400" cy="116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Exported jar folder and select</a:t>
            </a:r>
          </a:p>
        </p:txBody>
      </p:sp>
      <p:pic>
        <p:nvPicPr>
          <p:cNvPr descr="fig:  assets/2021-10-24-14-20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03400"/>
            <a:ext cx="51054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we can select by Add jar from current workspace</a:t>
            </a:r>
          </a:p>
        </p:txBody>
      </p:sp>
      <p:pic>
        <p:nvPicPr>
          <p:cNvPr descr="fig:  assets/2021-10-24-14-22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09800"/>
            <a:ext cx="5105400" cy="143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22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600200"/>
            <a:ext cx="339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update samplelib.h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#pragma once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#define WIN32_LEAN_AND_MEAN             </a:t>
            </a:r>
            <a:r>
              <a:rPr i="1">
                <a:solidFill>
                  <a:srgbClr val="60A0B0"/>
                </a:solidFill>
                <a:latin typeface="Courier"/>
              </a:rPr>
              <a:t>// Exclude rarely-used stuff from Windows headers</a:t>
            </a:r>
            <a:br/>
            <a:br/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char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</a:p>
        </p:txBody>
      </p:sp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in this step I won’t add anything I’ll add references later</a:t>
            </a:r>
          </a:p>
        </p:txBody>
      </p:sp>
      <p:pic>
        <p:nvPicPr>
          <p:cNvPr descr="fig:  assets/2021-10-24-14-23-1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31800"/>
            <a:ext cx="5105400" cy="501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have the following project</a:t>
            </a:r>
          </a:p>
        </p:txBody>
      </p:sp>
      <p:pic>
        <p:nvPicPr>
          <p:cNvPr descr="fig:  assets/2021-10-24-14-24-0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00100"/>
            <a:ext cx="5105400" cy="427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create a package</a:t>
            </a:r>
          </a:p>
        </p:txBody>
      </p:sp>
      <p:pic>
        <p:nvPicPr>
          <p:cNvPr descr="fig:  assets/2021-10-24-14-24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43100"/>
            <a:ext cx="51054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24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01900" y="1600200"/>
            <a:ext cx="4127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lets create a main class for our application</a:t>
            </a:r>
          </a:p>
        </p:txBody>
      </p:sp>
      <p:pic>
        <p:nvPicPr>
          <p:cNvPr descr="fig:  assets/2021-10-24-14-25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06600"/>
            <a:ext cx="5105400" cy="184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create main function</a:t>
            </a:r>
          </a:p>
        </p:txBody>
      </p:sp>
      <p:pic>
        <p:nvPicPr>
          <p:cNvPr descr="fig:  assets/2021-10-24-14-26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86200" y="266700"/>
            <a:ext cx="4470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26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616200"/>
            <a:ext cx="8229600" cy="196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right click to project and add reference</a:t>
            </a:r>
          </a:p>
        </p:txBody>
      </p:sp>
      <p:pic>
        <p:nvPicPr>
          <p:cNvPr descr="fig:  assets/2021-10-24-14-27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54100"/>
            <a:ext cx="51054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enter same configurations from project properties</a:t>
            </a:r>
          </a:p>
        </p:txBody>
      </p:sp>
      <p:pic>
        <p:nvPicPr>
          <p:cNvPr descr="fig:  assets/2021-10-24-14-28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22400"/>
            <a:ext cx="51054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export our library as a JAR file and then add to our classpath</a:t>
            </a:r>
          </a:p>
        </p:txBody>
      </p:sp>
      <p:pic>
        <p:nvPicPr>
          <p:cNvPr descr="fig:  assets/2021-10-24-14-30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71500"/>
            <a:ext cx="5105400" cy="472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 check configuration you will see that for C complier we are using Microsoft Environment and Toolkits</a:t>
            </a:r>
          </a:p>
        </p:txBody>
      </p:sp>
      <p:pic>
        <p:nvPicPr>
          <p:cNvPr descr="fig:  assets/2021-10-23-15-58-0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51000"/>
            <a:ext cx="51054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JAR file</a:t>
            </a:r>
          </a:p>
        </p:txBody>
      </p:sp>
      <p:pic>
        <p:nvPicPr>
          <p:cNvPr descr="fig:  assets/2021-10-24-14-30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94100" y="266700"/>
            <a:ext cx="50419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configured output as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C:\Users\ugur.coruh\Desktop\java-export-sample\JavaSampleLib.jar</a:t>
            </a:r>
          </a:p>
        </p:txBody>
      </p:sp>
      <p:pic>
        <p:nvPicPr>
          <p:cNvPr descr="fig:  assets/2021-10-24-14-31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86200" y="266700"/>
            <a:ext cx="44831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32-3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600200"/>
            <a:ext cx="339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33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600200"/>
            <a:ext cx="339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same export folder now we have JavaSampleLib.jar</a:t>
            </a:r>
          </a:p>
        </p:txBody>
      </p:sp>
      <p:pic>
        <p:nvPicPr>
          <p:cNvPr descr="fig:  assets/2021-10-24-14-33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986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return back to java-sample-app and then add this jar file to our project</a:t>
            </a:r>
          </a:p>
          <a:p>
            <a:pPr lvl="0" indent="0" marL="0">
              <a:buNone/>
            </a:pPr>
            <a:r>
              <a:rPr/>
              <a:t>Build Path-&gt;Add External Archives</a:t>
            </a:r>
          </a:p>
        </p:txBody>
      </p:sp>
      <p:pic>
        <p:nvPicPr>
          <p:cNvPr descr="fig:  assets/2021-10-24-14-34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63600"/>
            <a:ext cx="51054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its added to reference libraries</a:t>
            </a:r>
          </a:p>
        </p:txBody>
      </p:sp>
      <p:pic>
        <p:nvPicPr>
          <p:cNvPr descr="fig:  assets/2021-10-24-14-35-3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00200"/>
            <a:ext cx="5105400" cy="265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our JavaSampleApp.java we can use the following source codes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java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IOException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JavaSampleApp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method stub</a:t>
            </a:r>
            <a:br/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try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in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read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catch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IOException 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catch block</a:t>
            </a:r>
            <a:br/>
            <a:r>
              <a:rPr>
                <a:latin typeface="Courier"/>
              </a:rPr>
              <a:t>            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printStackTrace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we run application we will see similar output</a:t>
            </a:r>
          </a:p>
        </p:txBody>
      </p:sp>
      <p:pic>
        <p:nvPicPr>
          <p:cNvPr descr="fig:  assets/2021-10-24-14-38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68500"/>
            <a:ext cx="51054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export this application with its dependent library</a:t>
            </a:r>
          </a:p>
        </p:txBody>
      </p:sp>
      <p:pic>
        <p:nvPicPr>
          <p:cNvPr descr="fig:  assets/2021-10-24-14-39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35400" y="266700"/>
            <a:ext cx="45720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compile our library</a:t>
            </a:r>
          </a:p>
        </p:txBody>
      </p:sp>
      <p:pic>
        <p:nvPicPr>
          <p:cNvPr descr="fig:  assets/2021-10-23-15-59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38200"/>
            <a:ext cx="5105400" cy="419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runnable jar</a:t>
            </a:r>
          </a:p>
        </p:txBody>
      </p:sp>
      <p:pic>
        <p:nvPicPr>
          <p:cNvPr descr="fig:  assets/2021-10-24-14-39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19500" y="266700"/>
            <a:ext cx="5003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 Launch configuration and Export destination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C:\Users\ugur.coruh\Desktop\java-export-sample\JavaSampleAppSingle.jar</a:t>
            </a:r>
          </a:p>
        </p:txBody>
      </p:sp>
      <p:pic>
        <p:nvPicPr>
          <p:cNvPr descr="fig:  assets/2021-10-24-14-40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19500" y="266700"/>
            <a:ext cx="49911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option we will have single jar file</a:t>
            </a:r>
          </a:p>
          <a:p>
            <a:pPr lvl="0" indent="0" marL="0">
              <a:buNone/>
            </a:pPr>
            <a:r>
              <a:rPr/>
              <a:t>In the export folder we do not see reference libraries</a:t>
            </a:r>
          </a:p>
        </p:txBody>
      </p:sp>
      <p:pic>
        <p:nvPicPr>
          <p:cNvPr descr="fig:  assets/2021-10-24-14-42-0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57300"/>
            <a:ext cx="51054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we can run with command line</a:t>
            </a:r>
          </a:p>
        </p:txBody>
      </p:sp>
      <p:pic>
        <p:nvPicPr>
          <p:cNvPr descr="fig:  assets/2021-10-24-14-42-2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374900"/>
            <a:ext cx="5105400" cy="111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only change copy required libraries setting and then give a new name for new jar file and export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C:\Users\ugur.coruh\Desktop\java-export-sample\JavaSampleAppMultiple.jar</a:t>
            </a:r>
          </a:p>
        </p:txBody>
      </p:sp>
      <p:pic>
        <p:nvPicPr>
          <p:cNvPr descr="fig:  assets/2021-10-24-14-43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9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have a folder that contains our libraries referenced</a:t>
            </a:r>
          </a:p>
        </p:txBody>
      </p:sp>
      <p:pic>
        <p:nvPicPr>
          <p:cNvPr descr="fig:  assets/2021-10-24-14-44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0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file we can find our library</a:t>
            </a:r>
          </a:p>
        </p:txBody>
      </p:sp>
      <p:pic>
        <p:nvPicPr>
          <p:cNvPr descr="fig:  assets/2021-10-24-14-44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17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test our application we will see it will work</a:t>
            </a:r>
          </a:p>
        </p:txBody>
      </p:sp>
      <p:pic>
        <p:nvPicPr>
          <p:cNvPr descr="fig:  assets/2021-10-24-14-45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27300"/>
            <a:ext cx="5105400" cy="81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delete JavaSampleLib.jar and then try running application we will get error</a:t>
            </a:r>
          </a:p>
        </p:txBody>
      </p:sp>
      <p:pic>
        <p:nvPicPr>
          <p:cNvPr descr="fig:  assets/2021-10-24-14-46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27300"/>
            <a:ext cx="5105400" cy="81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Program Testing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CE103 Algorithms and Programming I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Week-4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Fall Semester, 2021-2022</a:t>
            </a:r>
          </a:p>
          <a:p>
            <a:pPr lvl="0" indent="0" marL="0">
              <a:buNone/>
            </a:pPr>
            <a:r>
              <a:rPr/>
              <a:t>Download </a:t>
            </a:r>
            <a:r>
              <a:rPr>
                <a:hlinkClick r:id="rId2"/>
              </a:rPr>
              <a:t>DOC</a:t>
            </a:r>
            <a:r>
              <a:rPr/>
              <a:t>, </a:t>
            </a:r>
            <a:r>
              <a:rPr>
                <a:hlinkClick r:id="rId3"/>
              </a:rPr>
              <a:t>SLIDE</a:t>
            </a:r>
            <a:r>
              <a:rPr/>
              <a:t>, </a:t>
            </a:r>
            <a:r>
              <a:rPr>
                <a:hlinkClick r:id="rId4"/>
              </a:rPr>
              <a:t>PPTX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follow operation from output window</a:t>
            </a:r>
          </a:p>
        </p:txBody>
      </p:sp>
      <p:pic>
        <p:nvPicPr>
          <p:cNvPr descr="fig:  assets/2021-10-23-15-59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38300"/>
            <a:ext cx="5105400" cy="2590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Unit Test Development</a:t>
            </a:r>
          </a:p>
        </p:txBody>
      </p:sp>
    </p:spTree>
  </p:cSld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 Unit Tests</a:t>
            </a:r>
          </a:p>
        </p:txBody>
      </p:sp>
    </p:spTree>
  </p:cSld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</p:txBody>
      </p:sp>
    </p:spTree>
  </p:cSld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C++ Unit Tests</a:t>
            </a:r>
          </a:p>
        </p:txBody>
      </p:sp>
    </p:spTree>
  </p:cSld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C/C++ için birim testleri yazma - Visual Studio (Windows) | Microsoft Docs</a:t>
            </a:r>
          </a:p>
          <a:p>
            <a:pPr lvl="0" indent="0" marL="0">
              <a:buNone/>
            </a:pPr>
            <a:r>
              <a:rPr/>
              <a:t>Use cpp-sample-lib project and add</a:t>
            </a:r>
          </a:p>
        </p:txBody>
      </p:sp>
      <p:pic>
        <p:nvPicPr>
          <p:cNvPr descr="fig:  assets/2021-10-25-02-41-08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685800"/>
            <a:ext cx="5105400" cy="448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Native Unit Test</a:t>
            </a:r>
          </a:p>
        </p:txBody>
      </p:sp>
      <p:pic>
        <p:nvPicPr>
          <p:cNvPr descr="fig:  assets/2021-10-25-02-41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58900"/>
            <a:ext cx="51054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 project path and name</a:t>
            </a:r>
          </a:p>
        </p:txBody>
      </p:sp>
      <p:pic>
        <p:nvPicPr>
          <p:cNvPr descr="fig:  assets/2021-10-25-02-42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39900"/>
            <a:ext cx="51054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cpp-sample-test project</a:t>
            </a:r>
          </a:p>
        </p:txBody>
      </p:sp>
      <p:pic>
        <p:nvPicPr>
          <p:cNvPr descr="fig:  assets/2021-10-25-02-42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474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 library project from references</a:t>
            </a:r>
          </a:p>
        </p:txBody>
      </p:sp>
      <p:pic>
        <p:nvPicPr>
          <p:cNvPr descr="fig:  assets/2021-10-25-02-44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63600"/>
            <a:ext cx="51054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 cpp-sample-lib to cpp-sample-test project</a:t>
            </a:r>
          </a:p>
        </p:txBody>
      </p:sp>
      <p:pic>
        <p:nvPicPr>
          <p:cNvPr descr="fig:  assets/2021-10-25-02-44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41500"/>
            <a:ext cx="51054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debug folder we will see our output</a:t>
            </a:r>
          </a:p>
        </p:txBody>
      </p:sp>
      <p:pic>
        <p:nvPicPr>
          <p:cNvPr descr="fig:  assets/2021-10-23-16-00-0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90600"/>
            <a:ext cx="5105400" cy="388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cpp-sample-test.cpp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"pch.h"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"CppUnitTest.h"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"..\cpp-sample-lib\samplelib.h"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Microsoft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VisualStudio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CppUnitTestFramework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cppsampletest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TEST_CLASS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cppsampletest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br/>
            <a:br/>
            <a:r>
              <a:rPr>
                <a:latin typeface="Courier"/>
              </a:rPr>
              <a:t>        TEST_METHOD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TEST_METHOD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TestSumInCorrect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5-02-54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600200"/>
            <a:ext cx="3822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C# Unit Tests</a:t>
            </a:r>
          </a:p>
        </p:txBody>
      </p:sp>
    </p:spTree>
  </p:cSld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 (MSTestV2+.Net)</a:t>
            </a:r>
          </a:p>
          <a:p>
            <a:pPr lvl="0" indent="0" marL="0">
              <a:buNone/>
            </a:pPr>
            <a:r>
              <a:rPr/>
              <a:t>Install extension fine code coverage</a:t>
            </a:r>
          </a:p>
          <a:p>
            <a:pPr lvl="0" indent="0" marL="0">
              <a:buNone/>
            </a:pPr>
            <a:r>
              <a:rPr/>
              <a:t>https://marketplace.visualstudio.com/items?itemName=FortuneNgwenya.FineCodeCoverage</a:t>
            </a:r>
          </a:p>
          <a:p>
            <a:pPr lvl="0" indent="0" marL="0">
              <a:buNone/>
            </a:pPr>
            <a:r>
              <a:rPr/>
              <a:t>Create a .Net Framework Library</a:t>
            </a:r>
          </a:p>
        </p:txBody>
      </p:sp>
      <p:pic>
        <p:nvPicPr>
          <p:cNvPr descr="fig:  assets/2021-10-25-01-28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30300"/>
            <a:ext cx="5105400" cy="360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 project framework and path</a:t>
            </a:r>
          </a:p>
        </p:txBody>
      </p:sp>
      <p:pic>
        <p:nvPicPr>
          <p:cNvPr descr="fig:  assets/2021-10-25-01-27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90600"/>
            <a:ext cx="5105400" cy="388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library functions</a:t>
            </a:r>
          </a:p>
        </p:txBody>
      </p:sp>
      <p:pic>
        <p:nvPicPr>
          <p:cNvPr descr="fig:  assets/2021-10-25-01-31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96900"/>
            <a:ext cx="5105400" cy="466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Collections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Generic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cs_lib_sample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Empty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IsNullOrEmpty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))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right click and then create unit test project</a:t>
            </a:r>
          </a:p>
        </p:txBody>
      </p:sp>
      <p:pic>
        <p:nvPicPr>
          <p:cNvPr descr="fig:  assets/2021-10-25-01-32-5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66800"/>
            <a:ext cx="5105400" cy="374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press OK</a:t>
            </a:r>
          </a:p>
        </p:txBody>
      </p:sp>
      <p:pic>
        <p:nvPicPr>
          <p:cNvPr descr="fig:  assets/2021-10-25-01-33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enter test code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Microsoft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VisualStudio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TestTools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UnitTesting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cs_lib_sample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Collections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Generic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Linq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Threading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Tasks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cs_lib_sample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Tests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TestClass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SampleLibClassTests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Computer"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All"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won't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SampleLibClass sampleLib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SampleLibClass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add a console application c-sample-app and use our library</a:t>
            </a:r>
          </a:p>
        </p:txBody>
      </p:sp>
      <p:pic>
        <p:nvPicPr>
          <p:cNvPr descr="fig:  assets/2021-10-23-16-00-4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33400"/>
            <a:ext cx="5105400" cy="481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Run tests</a:t>
            </a:r>
          </a:p>
        </p:txBody>
      </p:sp>
      <p:pic>
        <p:nvPicPr>
          <p:cNvPr descr="fig:  assets/2021-10-25-01-43-1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4546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code coverage and entered or passed branches</a:t>
            </a:r>
          </a:p>
        </p:txBody>
      </p:sp>
      <p:pic>
        <p:nvPicPr>
          <p:cNvPr descr="fig:  assets/2021-10-25-01-43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09700"/>
            <a:ext cx="51054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 (NUnit+.NETCore)</a:t>
            </a:r>
          </a:p>
          <a:p>
            <a:pPr lvl="0" indent="0" marL="0">
              <a:buNone/>
            </a:pPr>
            <a:r>
              <a:rPr/>
              <a:t>use cshar-sample-lib for this example</a:t>
            </a:r>
          </a:p>
          <a:p>
            <a:pPr lvl="0" indent="0" marL="0">
              <a:buNone/>
            </a:pPr>
            <a:r>
              <a:rPr/>
              <a:t>create and add a unit test project to solution</a:t>
            </a:r>
          </a:p>
        </p:txBody>
      </p:sp>
      <p:pic>
        <p:nvPicPr>
          <p:cNvPr descr="fig:  assets/2021-10-24-18-01-3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79400"/>
            <a:ext cx="5105400" cy="529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2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54200"/>
            <a:ext cx="82296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2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3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21000" y="1600200"/>
            <a:ext cx="3302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 project reference</a:t>
            </a:r>
          </a:p>
        </p:txBody>
      </p:sp>
      <p:pic>
        <p:nvPicPr>
          <p:cNvPr descr="fig:  assets/2021-10-24-18-03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06500"/>
            <a:ext cx="51054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3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01800"/>
            <a:ext cx="8229600" cy="381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SampleLibraryTestClasss in NUnit Project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NUnit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Framework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csharp_sample_lib_test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SampleLibraryTestClass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sampleLibClass sampleLib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sampleLib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sampleLibClass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Computer"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All"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won't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sample class library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Empty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IsNullOrEmpty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))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C++ Windows Console Application from list</a:t>
            </a:r>
          </a:p>
        </p:txBody>
      </p:sp>
      <p:pic>
        <p:nvPicPr>
          <p:cNvPr descr="fig:  assets/2021-10-23-16-01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test explorer and run tests</a:t>
            </a:r>
          </a:p>
        </p:txBody>
      </p:sp>
      <p:pic>
        <p:nvPicPr>
          <p:cNvPr descr="fig:  assets/2021-10-24-18-17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19300"/>
            <a:ext cx="5105400" cy="184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you can run from project</a:t>
            </a:r>
          </a:p>
        </p:txBody>
      </p:sp>
      <p:pic>
        <p:nvPicPr>
          <p:cNvPr descr="fig:  assets/2021-10-24-18-21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95300"/>
            <a:ext cx="5105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create unit test from library class,</a:t>
            </a:r>
          </a:p>
          <a:p>
            <a:pPr lvl="0" indent="0" marL="0">
              <a:buNone/>
            </a:pPr>
            <a:r>
              <a:rPr/>
              <a:t>right click the sampleLibClass and select create unit tests but this option do not provide nunit tests.</a:t>
            </a:r>
          </a:p>
        </p:txBody>
      </p:sp>
      <p:pic>
        <p:nvPicPr>
          <p:cNvPr descr="fig:  assets/2021-10-24-22-33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2-34-0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108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2-34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09800"/>
            <a:ext cx="8229600" cy="279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2-36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1600200"/>
            <a:ext cx="727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Microsoft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VisualStudio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TestTools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UnitTesting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Collections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Generic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Tests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TestClass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sampleLibClassTests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sayHelloToTest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sumTest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multiplyTest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not commit this changes and continue from nunit test project, the fine code</a:t>
            </a:r>
          </a:p>
          <a:p>
            <a:pPr lvl="0" indent="0" marL="0">
              <a:buNone/>
            </a:pPr>
            <a:r>
              <a:rPr/>
              <a:t>coverage also work for nunit test but not provide inline highlighting</a:t>
            </a:r>
          </a:p>
          <a:p>
            <a:pPr lvl="0" indent="0" marL="0">
              <a:buNone/>
            </a:pPr>
            <a:r>
              <a:rPr/>
              <a:t>if we run tests we will have the following outputs</a:t>
            </a:r>
          </a:p>
        </p:txBody>
      </p:sp>
      <p:pic>
        <p:nvPicPr>
          <p:cNvPr descr="fig:  assets/2021-10-25-01-51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22400"/>
            <a:ext cx="51054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5-01-51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74900"/>
            <a:ext cx="82296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Inline code highlight is part of enterprise visual studio edition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Analyzing code coverage in Visual Studio - DEV Community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C++ Console Application Selection will generate a C++ console project we can change extension to C to compile our application as C application.</a:t>
            </a:r>
          </a:p>
          <a:p>
            <a:pPr lvl="0" indent="0" marL="0">
              <a:buNone/>
            </a:pPr>
            <a:r>
              <a:rPr/>
              <a:t>we will convert c-sample-app.c to following code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Additional information you can use OpenCover + Nunit Runner + Report Generator together to setup a code coverage report but it has complex batch running process. After a few try I decided to use fine code coverage but here is the usage not tested well.</a:t>
            </a:r>
          </a:p>
          <a:p>
            <a:pPr lvl="0" indent="0" marL="0">
              <a:buNone/>
            </a:pPr>
            <a:r>
              <a:rPr/>
              <a:t>First unit test runner tool doesn’t support .Net Core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c# - The NUnit 3 driver encountered an error while executing reflected code (NUnit.Engine.NUnitEngineException) - Stack Overflow</a:t>
            </a:r>
          </a:p>
          <a:p>
            <a:pPr lvl="0" indent="0" marL="0">
              <a:buNone/>
            </a:pPr>
            <a:r>
              <a:rPr/>
              <a:t>Follow the instructions on the link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CMD OpenCover · sukhoi1/Useful-Notes Wiki · GitHub</a:t>
            </a:r>
          </a:p>
          <a:p>
            <a:pPr lvl="0" indent="0" marL="0">
              <a:buNone/>
            </a:pPr>
            <a:r>
              <a:rPr/>
              <a:t>Install OpenCover, ReportGenerator, Nunit,Runners packages then use the package installation folder to get tools that you need</a:t>
            </a:r>
          </a:p>
        </p:txBody>
      </p:sp>
    </p:spTree>
  </p:cSld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is a sample for open cover, select package and copy path</a:t>
            </a:r>
          </a:p>
        </p:txBody>
      </p:sp>
      <p:pic>
        <p:nvPicPr>
          <p:cNvPr descr="fig:  assets/2021-10-25-00-51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66700"/>
            <a:ext cx="28956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Goto path and tools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C:\Users\ugur.coruh\.nuget\packages\opencover\4.7.1221</a:t>
            </a:r>
          </a:p>
          <a:p>
            <a:pPr lvl="0" indent="0" marL="0">
              <a:buNone/>
            </a:pPr>
            <a:r>
              <a:rPr/>
              <a:t>You need to setup some batch similar with following</a:t>
            </a:r>
          </a:p>
          <a:p>
            <a:pPr lvl="0" indent="0" marL="0">
              <a:buNone/>
            </a:pPr>
            <a:r>
              <a:rPr/>
              <a:t>run-test-coverage.bat</a:t>
            </a:r>
          </a:p>
          <a:p>
            <a:pPr lvl="0" indent="0">
              <a:buNone/>
            </a:pPr>
            <a:r>
              <a:rPr>
                <a:latin typeface="Courier"/>
              </a:rPr>
              <a:t>set pathA=C:\Users\ugur.coruh\.nuget\packages\opencover\4.7.1221\tools
set pathB=C:\Users\ugur.coruh\.nuget\packages\nunit.consolerunner\3.12.0\tools
set pathC=C:\Users\ugur.coruh\.nuget\packages\reportgenerator\4.8.13\tools\netcoreapp3.0
set dllpath=C:\Users\ugur.coruh\Desktop\csharp-sample-lib\csharp-sample-lib-test\bin\Debug\netcoreapp3.1
"%pathA%\OpenCover.Console.exe" ^
-targetargs:"%dllpath%\csharp-sample-lib-test.dll" ^
-filter:"+[csharp-sample-lib*]* -[*test]*" ^
-target:"%pathB%\nunit3-console.exe" ^
-output:"%dllpath%\coverReport.xml" ^
-skipautoprops -register:user &amp;&amp; "%pathC%\ReportGenerator.exe" -reports:"%dllpath%\coverReport.xml" -targetdir:""%dllpath%\coverage"
pause</a:t>
            </a:r>
          </a:p>
        </p:txBody>
      </p:sp>
    </p:spTree>
  </p:cSld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nunit3-console.exe gives error</a:t>
            </a:r>
          </a:p>
        </p:txBody>
      </p:sp>
      <p:pic>
        <p:nvPicPr>
          <p:cNvPr descr="fig:  assets/2021-10-25-02-07-4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87500"/>
            <a:ext cx="51054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5-02-08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3048000"/>
            <a:ext cx="8229600" cy="111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this compatibility issues I prefer to use fine code coverage extension.</a:t>
            </a:r>
          </a:p>
          <a:p>
            <a:pPr lvl="0" indent="0" marL="0">
              <a:buNone/>
            </a:pPr>
            <a:r>
              <a:rPr/>
              <a:t>OpenCover related studies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Code coverage of manual or automated tests with OpenCover for .NET applications – Automation Rhapsody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Code coverage of .NET Core unit tests with OpenCover – Automation Rhapsody</a:t>
            </a:r>
          </a:p>
          <a:p>
            <a:pPr lvl="0" indent="0" marL="0">
              <a:buNone/>
            </a:pPr>
            <a:r>
              <a:rPr/>
              <a:t>Sample OpenCover report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Summary - Coverage Report</a:t>
            </a:r>
          </a:p>
        </p:txBody>
      </p:sp>
    </p:spTree>
  </p:cSld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Download and Setup OpenCover, NUnit Console, Report Generator without Package Manager</a:t>
            </a:r>
          </a:p>
          <a:p>
            <a:pPr lvl="0" indent="0" marL="0">
              <a:buNone/>
            </a:pPr>
            <a:r>
              <a:rPr/>
              <a:t>You can also download the tools from github project pages and install on your operating system,</a:t>
            </a:r>
          </a:p>
        </p:txBody>
      </p:sp>
    </p:spTree>
  </p:cSld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OpenCover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Releases · OpenCover/opencover · GitHub</a:t>
            </a:r>
          </a:p>
        </p:txBody>
      </p:sp>
      <p:pic>
        <p:nvPicPr>
          <p:cNvPr descr="fig:  assets/2021-10-24-23-02-03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676400"/>
            <a:ext cx="5105400" cy="251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1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93900" y="1600200"/>
            <a:ext cx="515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advanced and then install for all users</a:t>
            </a:r>
          </a:p>
        </p:txBody>
      </p:sp>
      <p:pic>
        <p:nvPicPr>
          <p:cNvPr descr="fig:  assets/2021-10-24-23-02-4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394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conversion set c-sample-app as startup project and build it</a:t>
            </a:r>
          </a:p>
        </p:txBody>
      </p:sp>
      <p:pic>
        <p:nvPicPr>
          <p:cNvPr descr="fig:  assets/2021-10-23-16-05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57400"/>
            <a:ext cx="5105400" cy="176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height:150px</a:t>
            </a:r>
          </a:p>
        </p:txBody>
      </p:sp>
    </p:spTree>
  </p:cSld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2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9300" y="1600200"/>
            <a:ext cx="5118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3-1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600200"/>
            <a:ext cx="5118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3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600200"/>
            <a:ext cx="5016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3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93900" y="1600200"/>
            <a:ext cx="515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0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63700"/>
            <a:ext cx="82296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0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5300" y="1600200"/>
            <a:ext cx="815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1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476500"/>
            <a:ext cx="82296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0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22500"/>
            <a:ext cx="8229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ReportGenerator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Release ReportGenerator_4.8.13 · danielpalme/ReportGenerator · GitHub</a:t>
            </a:r>
          </a:p>
        </p:txBody>
      </p:sp>
      <p:pic>
        <p:nvPicPr>
          <p:cNvPr descr="fig:  assets/2021-10-24-23-14-40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663700"/>
            <a:ext cx="51054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6-5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600200"/>
            <a:ext cx="5676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will create c-sample-app.exe in the same folder with c-sample-lib.lib library</a:t>
            </a:r>
          </a:p>
        </p:txBody>
      </p:sp>
      <p:pic>
        <p:nvPicPr>
          <p:cNvPr descr="fig:  assets/2021-10-23-16-06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74700"/>
            <a:ext cx="5105400" cy="431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NUnit Console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Downloads</a:t>
            </a:r>
          </a:p>
        </p:txBody>
      </p:sp>
      <p:pic>
        <p:nvPicPr>
          <p:cNvPr descr="fig:  assets/2021-10-24-23-28-35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803400"/>
            <a:ext cx="51054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29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93900"/>
            <a:ext cx="8229600" cy="322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30-0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68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30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82800" y="1600200"/>
            <a:ext cx="4978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30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8229600" cy="3619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NUnit + MSTest Batch Report Generation (Not Tested)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OpenCover and ReportGenerator Unit Test Coverage in Visual Studio 2013 and 2015 – CodeHelper.Net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OpenCover and ReportGenerator Unit Test Coverage in Visual Studio 2013 and 2015 - CodeProject</a:t>
            </a:r>
          </a:p>
        </p:txBody>
      </p:sp>
    </p:spTree>
  </p:cSld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Java Unit Tests</a:t>
            </a:r>
          </a:p>
        </p:txBody>
      </p:sp>
    </p:spTree>
  </p:cSld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Eclipse IDE (JUnit4 , JUnit5)</a:t>
            </a:r>
          </a:p>
          <a:p>
            <a:pPr lvl="0" indent="0" marL="0">
              <a:buNone/>
            </a:pPr>
            <a:r>
              <a:rPr/>
              <a:t>In this sample we will create two example for similar library</a:t>
            </a:r>
          </a:p>
          <a:p>
            <a:pPr lvl="0" indent="0" marL="0">
              <a:buNone/>
            </a:pPr>
            <a:r>
              <a:rPr/>
              <a:t>Please check the following links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JUnit 5 tutorial - Learn how to write unit tests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JUnit 5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JUnit 5 User Guide</a:t>
            </a:r>
          </a:p>
          <a:p>
            <a:pPr lvl="0" indent="0" marL="0">
              <a:buNone/>
            </a:pPr>
            <a:r>
              <a:rPr/>
              <a:t>https://www.eclemma.org/</a:t>
            </a:r>
          </a:p>
          <a:p>
            <a:pPr lvl="0" indent="0" marL="0">
              <a:buNone/>
            </a:pPr>
            <a:r>
              <a:rPr>
                <a:hlinkClick r:id="rId5"/>
              </a:rPr>
              <a:t>JUnit Hello World Example - Examples Java Code Geeks - 2021</a:t>
            </a:r>
          </a:p>
          <a:p>
            <a:pPr lvl="0" indent="0" marL="0">
              <a:buNone/>
            </a:pPr>
            <a:r>
              <a:rPr/>
              <a:t>https://yasinmemic.medium.com/java-ile-unit-test-yazmak-birim-test-ca15cf0d024b</a:t>
            </a:r>
          </a:p>
        </p:txBody>
      </p:sp>
    </p:spTree>
  </p:cSld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Java Application + JUnit</a:t>
            </a:r>
          </a:p>
          <a:p>
            <a:pPr lvl="0" indent="0" marL="0">
              <a:buNone/>
            </a:pPr>
            <a:r>
              <a:rPr/>
              <a:t>In normal java application we can right click the project java-sample-lib and add Junit case</a:t>
            </a:r>
          </a:p>
        </p:txBody>
      </p:sp>
      <p:pic>
        <p:nvPicPr>
          <p:cNvPr descr="fig:  assets/2021-10-24-16-05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65200"/>
            <a:ext cx="5105400" cy="393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6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600200"/>
            <a:ext cx="361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run application we will see only   “Hello World”</a:t>
            </a:r>
          </a:p>
        </p:txBody>
      </p:sp>
    </p:spTree>
  </p:cSld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6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600200"/>
            <a:ext cx="4826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7-0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600200"/>
            <a:ext cx="361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7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0100" y="1600200"/>
            <a:ext cx="7531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you will have the following test class</a:t>
            </a:r>
          </a:p>
        </p:txBody>
      </p:sp>
      <p:pic>
        <p:nvPicPr>
          <p:cNvPr descr="fig:  assets/2021-10-24-16-07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75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create tests that check our function flowchart and return values</a:t>
            </a:r>
          </a:p>
          <a:p>
            <a:pPr lvl="0" indent="0" marL="0">
              <a:buNone/>
            </a:pPr>
            <a:r>
              <a:rPr/>
              <a:t>We need to cover all code branches that we coded</a:t>
            </a:r>
          </a:p>
          <a:p>
            <a:pPr lvl="0" indent="0" marL="0">
              <a:buNone/>
            </a:pPr>
            <a:r>
              <a:rPr/>
              <a:t>I have updated JavaSampleLib.java as follow to check outputs</a:t>
            </a:r>
          </a:p>
          <a:p>
            <a:pPr lvl="0" indent="0" marL="0">
              <a:buNone/>
            </a:pPr>
            <a:r>
              <a:rPr/>
              <a:t>JavaSampleLib.java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String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    String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isBlank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&amp;&amp;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isEmpty</a:t>
            </a:r>
            <a:r>
              <a:rPr>
                <a:solidFill>
                  <a:srgbClr val="666666"/>
                </a:solidFill>
                <a:latin typeface="Courier"/>
              </a:rPr>
              <a:t>()){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output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output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    public static void main(String[] args) {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method stub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System.out.println("Hello World!");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JavaSampleLib.sayHelloTo("Computer");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int result = JavaSampleLib.sum(5, 4);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System.out.println("Results is" + result);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System.out.printf("Results is %d \n", result);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try {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    System.in.read();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} catch (IOException e) {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    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catch block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    e.printStackTrace();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}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JavaSampleLibTest.java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Assertions</a:t>
            </a:r>
            <a:r>
              <a:rPr>
                <a:solidFill>
                  <a:srgbClr val="666666"/>
                </a:solidFill>
                <a:latin typeface="Courier"/>
              </a:rPr>
              <a:t>.*;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DisplayName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RepeatedTest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params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ParameterizedTest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params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provider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MethodSource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JavaSampleLibTest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JavaSampleLib sampleLib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setUpBeforeClass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tearDownAfterClass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sampleLib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JavaSampleLib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Computer"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Say Hello shouldn'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All"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won't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sum should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@RepeatedTest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"Ensure correct handling of zero"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testMultiplyWithZero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"Multiple with zero should be zero"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"Multiple with zero should be zero"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solidFill>
                  <a:srgbClr val="666666"/>
                </a:solidFill>
                <a:latin typeface="Courier"/>
              </a:rPr>
              <a:t>[][]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data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solidFill>
                  <a:srgbClr val="666666"/>
                </a:solidFill>
                <a:latin typeface="Courier"/>
              </a:rPr>
              <a:t>[][]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121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484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},{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@ParameterizedTest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@MethodSource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value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"data"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testWithStringParameter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JavaSampleLib tester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JavaSampleLib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m1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];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m2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666666"/>
                </a:solidFill>
                <a:latin typeface="Courier"/>
              </a:rPr>
              <a:t>];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expected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];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expected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tester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m1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m2</a:t>
            </a:r>
            <a:r>
              <a:rPr>
                <a:solidFill>
                  <a:srgbClr val="666666"/>
                </a:solidFill>
                <a:latin typeface="Courier"/>
              </a:rPr>
              <a:t>));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run tests</a:t>
            </a:r>
          </a:p>
        </p:txBody>
      </p:sp>
      <p:pic>
        <p:nvPicPr>
          <p:cNvPr descr="fig:  assets/2021-10-24-17-02-4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06800" y="266700"/>
            <a:ext cx="50165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see all results there</a:t>
            </a:r>
          </a:p>
        </p:txBody>
      </p:sp>
      <p:pic>
        <p:nvPicPr>
          <p:cNvPr descr="fig:  assets/2021-10-24-17-03-1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87800" y="266700"/>
            <a:ext cx="42545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see the code coverage of tests</a:t>
            </a:r>
          </a:p>
        </p:txBody>
      </p:sp>
      <p:pic>
        <p:nvPicPr>
          <p:cNvPr descr="fig:  assets/2021-10-24-17-07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41500"/>
            <a:ext cx="51054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we open our source code (just close and open again another case highlighting will not work) you will see tested part of your codes</a:t>
            </a:r>
          </a:p>
        </p:txBody>
      </p:sp>
      <p:pic>
        <p:nvPicPr>
          <p:cNvPr descr="fig:  assets/2021-10-24-17-09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19100"/>
            <a:ext cx="5105400" cy="502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see two options to add library as references in our application and use its functions.</a:t>
            </a:r>
          </a:p>
        </p:txBody>
      </p:sp>
    </p:spTree>
  </p:cSld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Maven Java Application + JUnit</a:t>
            </a:r>
          </a:p>
          <a:p>
            <a:pPr lvl="0" indent="0" marL="0">
              <a:buNone/>
            </a:pPr>
            <a:r>
              <a:rPr/>
              <a:t>Lets create Maven project with tests</a:t>
            </a:r>
          </a:p>
          <a:p>
            <a:pPr lvl="0" indent="0" marL="0">
              <a:buNone/>
            </a:pPr>
            <a:r>
              <a:rPr/>
              <a:t>Create a maven project</a:t>
            </a:r>
          </a:p>
          <a:p>
            <a:pPr lvl="0" indent="0" marL="0">
              <a:buNone/>
            </a:pPr>
            <a:r>
              <a:rPr i="1"/>
              <a:t>File -&gt; New -&gt; Maven Project</a:t>
            </a:r>
          </a:p>
        </p:txBody>
      </p:sp>
      <p:pic>
        <p:nvPicPr>
          <p:cNvPr descr="fig:  assets/2021-10-24-15-09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95300"/>
            <a:ext cx="5105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5-10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600200"/>
            <a:ext cx="4318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convert our sample java-sample-lib directories to standard folder structure for test and app division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Maven – Introduction to the Standard Directory Layout</a:t>
            </a:r>
          </a:p>
          <a:p>
            <a:pPr lvl="0" indent="0" marL="0">
              <a:buNone/>
            </a:pPr>
            <a:r>
              <a:rPr/>
              <a:t>Also for intro you can use this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JUnit Hello World Example - Examples Java Code Geeks - 2021</a:t>
            </a:r>
          </a:p>
          <a:p>
            <a:pPr lvl="0" indent="0" marL="0">
              <a:buNone/>
            </a:pPr>
            <a:r>
              <a:rPr/>
              <a:t>Eclipse</a:t>
            </a:r>
            <a:br/>
            <a:r>
              <a:rPr/>
              <a:t>Maven</a:t>
            </a:r>
            <a:br/>
            <a:r>
              <a:rPr/>
              <a:t>Java</a:t>
            </a:r>
            <a:br/>
            <a:r>
              <a:rPr/>
              <a:t>JUnit 4.12 (pulled by Maven automatically)</a:t>
            </a:r>
          </a:p>
        </p:txBody>
      </p:sp>
    </p:spTree>
  </p:cSld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give new sample java-sample-lib-mvnbut in this time we will create a maven project</a:t>
            </a:r>
          </a:p>
        </p:txBody>
      </p:sp>
      <p:pic>
        <p:nvPicPr>
          <p:cNvPr descr="fig:  assets/2021-10-24-17-22-1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84200"/>
            <a:ext cx="5105400" cy="468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2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21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pom.xml file</a:t>
            </a:r>
          </a:p>
          <a:p>
            <a:pPr lvl="0" indent="0">
              <a:buNone/>
            </a:pPr>
            <a:r>
              <a:rPr>
                <a:latin typeface="Courier"/>
              </a:rPr>
              <a:t>&lt;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solidFill>
                  <a:srgbClr val="007020"/>
                </a:solidFill>
                <a:latin typeface="Courier"/>
              </a:rPr>
              <a:t> xmlns=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"http://maven.apache.org/POM/4.0.0"</a:t>
            </a:r>
            <a:r>
              <a:rPr>
                <a:solidFill>
                  <a:srgbClr val="007020"/>
                </a:solidFill>
                <a:latin typeface="Courier"/>
              </a:rPr>
              <a:t> xmlns:xsi=</a:t>
            </a:r>
            <a:r>
              <a:rPr>
                <a:solidFill>
                  <a:srgbClr val="4070A0"/>
                </a:solidFill>
                <a:latin typeface="Courier"/>
              </a:rPr>
              <a:t>"http://www.w3.org/2001/XMLSchema-instance"</a:t>
            </a:r>
            <a:r>
              <a:rPr>
                <a:solidFill>
                  <a:srgbClr val="007020"/>
                </a:solidFill>
                <a:latin typeface="Courier"/>
              </a:rPr>
              <a:t> xsi:schemaLocation=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 https://maven.apache.org/xsd/maven-4.0.0.xsd"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&gt;4.0.0&lt;/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&gt;com.ce103&lt;/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&gt;java-sample-lib-ext&lt;/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&gt;0.0.1-SNAPSHOT&lt;/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&gt;Java Sample Lib&lt;/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&gt;Java Sample with Unit Test&lt;/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&lt;/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latin typeface="Courier"/>
              </a:rPr>
              <a:t>&gt;</a:t>
            </a:r>
          </a:p>
        </p:txBody>
      </p:sp>
    </p:spTree>
  </p:cSld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add JUnit 5 for our project</a:t>
            </a:r>
          </a:p>
          <a:p>
            <a:pPr lvl="0" indent="0">
              <a:buNone/>
            </a:pPr>
            <a:r>
              <a:rPr>
                <a:latin typeface="Courier"/>
              </a:rPr>
              <a:t>&lt;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solidFill>
                  <a:srgbClr val="007020"/>
                </a:solidFill>
                <a:latin typeface="Courier"/>
              </a:rPr>
              <a:t> xmlns=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"http://maven.apache.org/POM/4.0.0"</a:t>
            </a:r>
            <a:br/>
            <a:r>
              <a:rPr>
                <a:solidFill>
                  <a:srgbClr val="007020"/>
                </a:solidFill>
                <a:latin typeface="Courier"/>
              </a:rPr>
              <a:t>    xmlns:xsi=</a:t>
            </a:r>
            <a:r>
              <a:rPr>
                <a:solidFill>
                  <a:srgbClr val="4070A0"/>
                </a:solidFill>
                <a:latin typeface="Courier"/>
              </a:rPr>
              <a:t>"http://www.w3.org/2001/XMLSchema-instance"</a:t>
            </a:r>
            <a:br/>
            <a:r>
              <a:rPr>
                <a:solidFill>
                  <a:srgbClr val="007020"/>
                </a:solidFill>
                <a:latin typeface="Courier"/>
              </a:rPr>
              <a:t>    xsi:schemaLocation=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 https://maven.apache.org/xsd/maven-4.0.0.xsd"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&gt;4.0.0&lt;/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&gt;com.ce103&lt;/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&gt;java-sample-lib-ext&lt;/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&gt;0.0.1-SNAPSHOT&lt;/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&gt;Java Sample Lib&lt;/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&gt;Java Sample with Unit Test&lt;/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</a:t>
            </a:r>
            <a:br/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dependencies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&lt;</a:t>
            </a:r>
            <a:r>
              <a:rPr b="1">
                <a:solidFill>
                  <a:srgbClr val="007020"/>
                </a:solidFill>
                <a:latin typeface="Courier"/>
              </a:rPr>
              <a:t>dependency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&gt;org.junit.jupiter&lt;/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&gt;junit-jupiter-params&lt;/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&gt;5.7.1&lt;/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scope</a:t>
            </a:r>
            <a:r>
              <a:rPr>
                <a:latin typeface="Courier"/>
              </a:rPr>
              <a:t>&gt;test&lt;/</a:t>
            </a:r>
            <a:r>
              <a:rPr b="1">
                <a:solidFill>
                  <a:srgbClr val="007020"/>
                </a:solidFill>
                <a:latin typeface="Courier"/>
              </a:rPr>
              <a:t>scope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&lt;/</a:t>
            </a:r>
            <a:r>
              <a:rPr b="1">
                <a:solidFill>
                  <a:srgbClr val="007020"/>
                </a:solidFill>
                <a:latin typeface="Courier"/>
              </a:rPr>
              <a:t>dependency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&lt;/</a:t>
            </a:r>
            <a:r>
              <a:rPr b="1">
                <a:solidFill>
                  <a:srgbClr val="007020"/>
                </a:solidFill>
                <a:latin typeface="Courier"/>
              </a:rPr>
              <a:t>dependencies</a:t>
            </a:r>
            <a:r>
              <a:rPr>
                <a:latin typeface="Courier"/>
              </a:rPr>
              <a:t>&gt;</a:t>
            </a:r>
            <a:br/>
            <a:br/>
            <a:r>
              <a:rPr>
                <a:latin typeface="Courier"/>
              </a:rPr>
              <a:t>&lt;/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latin typeface="Courier"/>
              </a:rPr>
              <a:t>&gt;</a:t>
            </a:r>
          </a:p>
        </p:txBody>
      </p:sp>
    </p:spTree>
  </p:cSld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will automatically download libraries</a:t>
            </a:r>
          </a:p>
        </p:txBody>
      </p:sp>
      <p:pic>
        <p:nvPicPr>
          <p:cNvPr descr="fig:  assets/2021-10-24-17-25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08400" y="266700"/>
            <a:ext cx="48133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6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62200"/>
            <a:ext cx="8229600" cy="247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java sample library in ce103 package, first create java package</a:t>
            </a:r>
          </a:p>
        </p:txBody>
      </p:sp>
      <p:pic>
        <p:nvPicPr>
          <p:cNvPr descr="fig:  assets/2021-10-24-17-26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31800"/>
            <a:ext cx="5105400" cy="500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 option</a:t>
            </a:r>
          </a:p>
          <a:p>
            <a:pPr lvl="0" indent="0" marL="0">
              <a:buNone/>
            </a:pPr>
            <a:r>
              <a:rPr/>
              <a:t>right click references for c-sample-app and add current library as reference</a:t>
            </a:r>
          </a:p>
        </p:txBody>
      </p:sp>
      <p:pic>
        <p:nvPicPr>
          <p:cNvPr descr="fig:  assets/2021-10-23-16-14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71900" y="266700"/>
            <a:ext cx="47117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package create library class</a:t>
            </a:r>
          </a:p>
        </p:txBody>
      </p:sp>
      <p:pic>
        <p:nvPicPr>
          <p:cNvPr descr="fig:  assets/2021-10-24-17-27-4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39900"/>
            <a:ext cx="5105400" cy="240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7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8300" y="1600200"/>
            <a:ext cx="332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copy content from other library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String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    String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isBlank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&amp;&amp;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isEmpty</a:t>
            </a:r>
            <a:r>
              <a:rPr>
                <a:solidFill>
                  <a:srgbClr val="666666"/>
                </a:solidFill>
                <a:latin typeface="Courier"/>
              </a:rPr>
              <a:t>()){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output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output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lets create tests inf src/test/java</a:t>
            </a:r>
          </a:p>
        </p:txBody>
      </p:sp>
      <p:pic>
        <p:nvPicPr>
          <p:cNvPr descr="fig:  assets/2021-10-24-17-28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24000"/>
            <a:ext cx="5105400" cy="281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9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01900" y="1600200"/>
            <a:ext cx="414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a JUnit Case</a:t>
            </a:r>
          </a:p>
        </p:txBody>
      </p:sp>
      <p:pic>
        <p:nvPicPr>
          <p:cNvPr descr="fig:  assets/2021-10-24-17-30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363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1-0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06700" y="1600200"/>
            <a:ext cx="3517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1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0" y="1600200"/>
            <a:ext cx="3556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1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600200"/>
            <a:ext cx="8001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simple template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Assertions</a:t>
            </a:r>
            <a:r>
              <a:rPr>
                <a:solidFill>
                  <a:srgbClr val="666666"/>
                </a:solidFill>
                <a:latin typeface="Courier"/>
              </a:rPr>
              <a:t>.*;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JavaSampleLibTest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setUpBeforeClass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tearDownAfterClass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"Not yet implemented"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"Not yet implemented"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"Not yet implemented"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Introduction to Code Reusability and Automated Testing</a:t>
            </a:r>
          </a:p>
          <a:p>
            <a:pPr lvl="0" indent="0" marL="0">
              <a:buNone/>
            </a:pPr>
            <a:r>
              <a:rPr/>
              <a:t>During this course we will use entry level of shared library development and their tests and test automations. Also we will see TDD(Test Driven Development) approach.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Add Reference</a:t>
            </a:r>
          </a:p>
        </p:txBody>
      </p:sp>
      <p:pic>
        <p:nvPicPr>
          <p:cNvPr descr="fig:  assets/2021-10-23-16-14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54100"/>
            <a:ext cx="51054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lets copy tests from other projects</a:t>
            </a:r>
          </a:p>
          <a:p>
            <a:pPr lvl="0" indent="0">
              <a:buNone/>
            </a:pPr>
          </a:p>
        </p:txBody>
      </p:sp>
    </p:spTree>
  </p:cSld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8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81300" y="1600200"/>
            <a:ext cx="3568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8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84500" y="1600200"/>
            <a:ext cx="3187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9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21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That’s a part of java unit testing…</a:t>
            </a:r>
          </a:p>
        </p:txBody>
      </p:sp>
    </p:spTree>
  </p:cSld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TDD (Test Driven Development)</a:t>
            </a:r>
          </a:p>
        </p:txBody>
      </p:sp>
    </p:spTree>
  </p:cSld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 and Deployment Automation Management</a:t>
            </a:r>
          </a:p>
        </p:txBody>
      </p:sp>
    </p:spTree>
  </p:cSld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C</a:t>
            </a:r>
          </a:p>
        </p:txBody>
      </p:sp>
    </p:spTree>
  </p:cSld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Cpp</a:t>
            </a:r>
          </a:p>
        </p:txBody>
      </p:sp>
    </p:spTree>
  </p:cSld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C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Browse for solution and select c-sample-lib</a:t>
            </a:r>
          </a:p>
        </p:txBody>
      </p:sp>
      <p:pic>
        <p:nvPicPr>
          <p:cNvPr descr="fig:  assets/2021-10-23-16-15-0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06600"/>
            <a:ext cx="5105400" cy="185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Java</a:t>
            </a:r>
          </a:p>
        </p:txBody>
      </p:sp>
    </p:spTree>
  </p:cSld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GitHub - MicrosoftDocs/cpp-docs: C++ Documentation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check added reference from references section</a:t>
            </a:r>
          </a:p>
        </p:txBody>
      </p:sp>
      <p:pic>
        <p:nvPicPr>
          <p:cNvPr descr="fig:  assets/2021-10-23-16-15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49700" y="266700"/>
            <a:ext cx="43307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include required headers from c-sample-lib folder and use it.</a:t>
            </a:r>
          </a:p>
          <a:p>
            <a:pPr lvl="0" indent="0" marL="0">
              <a:buNone/>
            </a:pPr>
            <a:r>
              <a:rPr/>
              <a:t>we can include required header with relative path as follow or with configuration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"..\c-sample-lib\samplelib.h"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build our c-sample-app</a:t>
            </a:r>
          </a:p>
        </p:txBody>
      </p:sp>
      <p:pic>
        <p:nvPicPr>
          <p:cNvPr descr="fig:  assets/2021-10-23-16-16-0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only write header name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this we need to configure include directories</a:t>
            </a:r>
          </a:p>
        </p:txBody>
      </p:sp>
      <p:pic>
        <p:nvPicPr>
          <p:cNvPr descr="fig:  assets/2021-10-23-16-17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93800"/>
            <a:ext cx="5105400" cy="349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c-sample-lib header file location</a:t>
            </a:r>
          </a:p>
        </p:txBody>
      </p:sp>
      <p:pic>
        <p:nvPicPr>
          <p:cNvPr descr="fig:  assets/2021-10-23-16-19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65400"/>
            <a:ext cx="5105400" cy="736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height:100px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browse for folder</a:t>
            </a:r>
          </a:p>
        </p:txBody>
      </p:sp>
      <p:pic>
        <p:nvPicPr>
          <p:cNvPr descr="fig:  assets/2021-10-23-16-19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986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your full path will be added to your configuration</a:t>
            </a:r>
          </a:p>
        </p:txBody>
      </p:sp>
      <p:pic>
        <p:nvPicPr>
          <p:cNvPr descr="fig:  assets/2021-10-23-16-19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66800"/>
            <a:ext cx="5105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During this course we will use </a:t>
            </a:r>
            <a:r>
              <a:rPr b="1"/>
              <a:t>Windows OS, Eclipse and Visual Studio Commuity Edition</a:t>
            </a:r>
            <a:r>
              <a:rPr/>
              <a:t> environments for examples.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 add header file paths to your configuration you can use header files by name in your source code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compile the following we don’t have problems but here we need to configure relative paths for configuration open include library settings and update with relative path</a:t>
            </a:r>
          </a:p>
          <a:p>
            <a:pPr lvl="0" indent="0">
              <a:buNone/>
            </a:pPr>
            <a:r>
              <a:rPr>
                <a:latin typeface="Courier"/>
              </a:rPr>
              <a:t>..\c-sample-lib</a:t>
            </a:r>
          </a:p>
        </p:txBody>
      </p:sp>
      <p:pic>
        <p:nvPicPr>
          <p:cNvPr descr="fig:  assets/2021-10-23-16-22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66800"/>
            <a:ext cx="5105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have portable source code configuration. we can call our functions and then we can update header and library folder configurations.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run you will see the following outputs, that mean we called library functions.</a:t>
            </a:r>
          </a:p>
        </p:txBody>
      </p:sp>
      <p:pic>
        <p:nvPicPr>
          <p:cNvPr descr="fig:  assets/2021-10-23-16-29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05000"/>
            <a:ext cx="5105400" cy="207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static library is a code sharing approach if you want to share your source code with your customers then you can share static libraries and header files together. Another case you can use a precompiled static library with you or this library can be part of any installation then if there is a installed app and static libraries are placed on system folder or any different location then you can use configuration files to set library path and included header paths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remove project from c-sample-app references but we will set library file in configuration</a:t>
            </a:r>
          </a:p>
          <a:p>
            <a:pPr lvl="0" indent="0" marL="0">
              <a:buNone/>
            </a:pPr>
            <a:r>
              <a:rPr/>
              <a:t>Before this copy static library and header files to a folder like that</a:t>
            </a:r>
          </a:p>
          <a:p>
            <a:pPr lvl="0" indent="0">
              <a:buNone/>
            </a:pPr>
            <a:r>
              <a:rPr>
                <a:latin typeface="Courier"/>
              </a:rPr>
              <a:t>DebugStaticLibDeployment</a:t>
            </a:r>
          </a:p>
          <a:p>
            <a:pPr lvl="0"/>
            <a:r>
              <a:rPr/>
              <a:t>Set C/C++ -&gt; General -&gt; Additional Include Directories</a:t>
            </a:r>
          </a:p>
          <a:p>
            <a:pPr lvl="0" indent="0" marL="0">
              <a:buNone/>
            </a:pPr>
            <a:r>
              <a:rPr/>
              <a:t>There is a bug in configurations and relative path not finding headers so for this reason we will set full path but this is not a good practice for team working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Not Working</a:t>
            </a:r>
          </a:p>
          <a:p>
            <a:pPr lvl="0" indent="0">
              <a:buNone/>
            </a:pPr>
            <a:r>
              <a:rPr>
                <a:solidFill>
                  <a:srgbClr val="666666"/>
                </a:solidFill>
                <a:latin typeface="Courier"/>
              </a:rPr>
              <a:t>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48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Working</a:t>
            </a:r>
          </a:p>
          <a:p>
            <a:pPr lvl="0" indent="0">
              <a:buNone/>
            </a:pPr>
            <a:r>
              <a:rPr>
                <a:latin typeface="Courier"/>
              </a:rPr>
              <a:t>E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\</a:t>
            </a:r>
            <a:r>
              <a:rPr>
                <a:solidFill>
                  <a:srgbClr val="666666"/>
                </a:solidFill>
                <a:latin typeface="Courier"/>
              </a:rPr>
              <a:t>...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50-0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5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set library folder that our static library placed</a:t>
            </a:r>
          </a:p>
          <a:p>
            <a:pPr lvl="0" indent="0" marL="0">
              <a:buNone/>
            </a:pPr>
            <a:r>
              <a:rPr/>
              <a:t>we will set VC++ Directories -&gt; Library Directories</a:t>
            </a:r>
          </a:p>
          <a:p>
            <a:pPr lvl="0" indent="0" marL="0">
              <a:buNone/>
            </a:pPr>
            <a:r>
              <a:rPr/>
              <a:t>Here is the same issue if we use relative path it doesn’t work we need to set full path for library folder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Working</a:t>
            </a:r>
          </a:p>
          <a:p>
            <a:pPr lvl="0" indent="0">
              <a:buNone/>
            </a:pPr>
            <a:r>
              <a:rPr>
                <a:latin typeface="Courier"/>
              </a:rPr>
              <a:t>E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\</a:t>
            </a:r>
            <a:r>
              <a:rPr>
                <a:solidFill>
                  <a:srgbClr val="666666"/>
                </a:solidFill>
                <a:latin typeface="Courier"/>
              </a:rPr>
              <a:t>...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51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430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Each example will include two function</a:t>
            </a:r>
          </a:p>
          <a:p>
            <a:pPr lvl="0" indent="0" marL="0">
              <a:buNone/>
            </a:pPr>
            <a:r>
              <a:rPr/>
              <a:t>“Hello ” printing function with name sayHelloTo(name) and</a:t>
            </a:r>
          </a:p>
          <a:p>
            <a:pPr lvl="0" indent="0" marL="0">
              <a:buNone/>
            </a:pPr>
            <a:r>
              <a:rPr/>
              <a:t>sum of two variable function for basic, sum = sum(a,b).</a:t>
            </a:r>
          </a:p>
          <a:p>
            <a:pPr lvl="0" indent="0" marL="0">
              <a:buNone/>
            </a:pPr>
            <a:r>
              <a:rPr/>
              <a:t>This sum function will add a to b and return result to sum variable.</a:t>
            </a:r>
          </a:p>
          <a:p>
            <a:pPr lvl="0" indent="0" marL="0">
              <a:buNone/>
            </a:pPr>
            <a:r>
              <a:rPr/>
              <a:t>We will locate them in library and use them from a console application, also we will create unit tests for testing their functionalities and return variables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3-23-51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600200"/>
            <a:ext cx="5461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Not Working</a:t>
            </a:r>
          </a:p>
          <a:p>
            <a:pPr lvl="0" indent="0">
              <a:buNone/>
            </a:pPr>
            <a:r>
              <a:rPr>
                <a:solidFill>
                  <a:srgbClr val="666666"/>
                </a:solidFill>
                <a:latin typeface="Courier"/>
              </a:rPr>
              <a:t>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54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43000"/>
            <a:ext cx="5105400" cy="358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3-23-54-4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86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3-23-54-0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82296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height:150px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set full path for both libraries and headers then we need to set library name for project</a:t>
            </a:r>
          </a:p>
          <a:p>
            <a:pPr lvl="0" indent="0" marL="0">
              <a:buNone/>
            </a:pPr>
            <a:r>
              <a:rPr b="1"/>
              <a:t>Linker-&gt;Input-&gt;Additional Dependencies</a:t>
            </a:r>
          </a:p>
        </p:txBody>
      </p:sp>
      <p:pic>
        <p:nvPicPr>
          <p:cNvPr descr="fig:  assets/2021-10-23-23-56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height:350px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case we will compile c-sample-app and we do not need to compile c-sample-lib because we copied output files to different location and they are ready to use.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source code will be like that nothing changed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output</a:t>
            </a:r>
          </a:p>
        </p:txBody>
      </p:sp>
      <p:pic>
        <p:nvPicPr>
          <p:cNvPr descr="fig:  assets/2021-10-24-00-15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76400"/>
            <a:ext cx="51054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is a option about portability that we can set for team works</a:t>
            </a:r>
          </a:p>
          <a:p>
            <a:pPr lvl="0" indent="0" marL="0">
              <a:buNone/>
            </a:pPr>
            <a:r>
              <a:rPr/>
              <a:t>We will remove all library related settings from configurations and we will write them in source code</a:t>
            </a:r>
          </a:p>
          <a:p>
            <a:pPr lvl="0" indent="0" marL="0">
              <a:buNone/>
            </a:pPr>
            <a:r>
              <a:rPr/>
              <a:t>Clear linker-&gt;general-&gt;additional library directories</a:t>
            </a:r>
          </a:p>
        </p:txBody>
      </p:sp>
      <p:pic>
        <p:nvPicPr>
          <p:cNvPr descr="fig:  assets/2021-10-24-00-18-3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81100"/>
            <a:ext cx="5105400" cy="349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Clear C/C++ -&gt; General -&gt; Additional Include Directories</a:t>
            </a:r>
          </a:p>
        </p:txBody>
      </p:sp>
      <p:pic>
        <p:nvPicPr>
          <p:cNvPr descr="fig:  assets/2021-10-24-00-19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Shared Library Development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 Programming (Static Library)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/>
              <a:t>In this sample we will create </a:t>
            </a:r>
            <a:r>
              <a:rPr b="1"/>
              <a:t>c-lib-sample</a:t>
            </a:r>
            <a:r>
              <a:rPr/>
              <a:t> project that contains library, executable, unit tests and unit test runners.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Clear Linker-&gt;Input-&gt;Additional Dependencies</a:t>
            </a:r>
          </a:p>
        </p:txBody>
      </p:sp>
      <p:pic>
        <p:nvPicPr>
          <p:cNvPr descr="fig:  assets/2021-10-24-00-19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set this configurations in source code as follow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#pragma comment(lib, "..\\DebugStaticLibDeployment\\c-sample-lib.lib")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"..\DebugStaticLibDeployment\samplelib.h"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  <a:p>
            <a:pPr lvl="0" indent="0" marL="0">
              <a:buNone/>
            </a:pPr>
            <a:r>
              <a:rPr/>
              <a:t>with this configuration if your friends download this code then they can run them with their environment without setting a path.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C++ Programming (Static Library)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/>
              <a:t>All steps are similar with C programming above, but you do not need to delete pch.h</a:t>
            </a:r>
          </a:p>
          <a:p>
            <a:pPr lvl="0" indent="0" marL="0">
              <a:buNone/>
            </a:pPr>
            <a:r>
              <a:rPr/>
              <a:t>You should take care about compiled source codes</a:t>
            </a:r>
          </a:p>
          <a:p>
            <a:pPr lvl="0" indent="0" marL="0">
              <a:buNone/>
            </a:pPr>
            <a:r>
              <a:rPr/>
              <a:t>for example if your code is compiled for x86 then your application also should use the x86 configuration else x64 then library should be x64 complied version.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Source will look like the following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cpp-sample-app.cpp : This file contains the 'main' function. Program execution begins and ends there.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#pragma comment(lib, "..\\DebugStaticLibDeployment\\cpp-sample-lib.lib")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"..\DebugStaticLibDeployment\samplelib.h"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&lt;iostream&gt;</a:t>
            </a:r>
            <a:br/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std::cout</a:t>
            </a:r>
            <a:r>
              <a:rPr>
                <a:solidFill>
                  <a:srgbClr val="666666"/>
                </a:solidFill>
                <a:latin typeface="Courier"/>
              </a:rPr>
              <a:t> &lt;&lt;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C/C++ WSL Option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 WSL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GitHub - ucoruh/ns3-wsl-win10-setup: ns3 windows 10 WSL2 setup and usage</a:t>
            </a:r>
          </a:p>
          <a:p>
            <a:pPr lvl="0" indent="0" marL="0">
              <a:buNone/>
            </a:pPr>
            <a:r>
              <a:rPr/>
              <a:t>Create a Linux project</a:t>
            </a:r>
          </a:p>
        </p:txBody>
      </p:sp>
      <p:pic>
        <p:nvPicPr>
          <p:cNvPr descr="fig:  assets/2021-10-24-12-00-18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917700"/>
            <a:ext cx="51054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Configure Platform Toolset to WSL</a:t>
            </a:r>
          </a:p>
        </p:txBody>
      </p:sp>
      <p:pic>
        <p:nvPicPr>
          <p:cNvPr descr="fig:  assets/2021-10-24-12-00-4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266700"/>
            <a:ext cx="2971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GCC for Windows Subsystem for Linux</a:t>
            </a:r>
          </a:p>
        </p:txBody>
      </p:sp>
      <p:pic>
        <p:nvPicPr>
          <p:cNvPr descr="fig:  assets/2021-10-24-12-01-1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Put a breakpoint and run debugger</a:t>
            </a:r>
          </a:p>
        </p:txBody>
      </p:sp>
      <p:pic>
        <p:nvPicPr>
          <p:cNvPr descr="fig:  assets/2021-10-24-12-02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3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 of all you install Visual Studio Community Edition from website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Visual Studio 2019 Community Edition - Son Ücretsiz Sürümü İndir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debugger for WSL you can use local WSL installation but if you want to run it on Release setting it require a SSH connection.</a:t>
            </a:r>
          </a:p>
        </p:txBody>
      </p:sp>
      <p:pic>
        <p:nvPicPr>
          <p:cNvPr descr="fig:  assets/2021-10-24-12-06-5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14600"/>
            <a:ext cx="5105400" cy="82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Configure SSH parameters</a:t>
            </a:r>
          </a:p>
        </p:txBody>
      </p:sp>
      <p:pic>
        <p:nvPicPr>
          <p:cNvPr descr="fig:  assets/2021-10-24-12-07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474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 you have to complete the following steps.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C/C++ Remote Linux Option over SSH</a:t>
            </a:r>
          </a:p>
          <a:p>
            <a:pPr lvl="0" indent="0" marL="0">
              <a:buNone/>
            </a:pPr>
            <a:r>
              <a:rPr/>
              <a:t>Enable SSH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SSH on Windows Subsystem for Linux (WSL) | Illuminia Studios</a:t>
            </a:r>
          </a:p>
          <a:p>
            <a:pPr lvl="0" indent="0" marL="0">
              <a:buNone/>
            </a:pPr>
            <a:r>
              <a:rPr/>
              <a:t>Connect to Remote WSL Environment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Bağlan hedef Linux sisteminize Visual Studio | Microsoft Docs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C# Programming (Dinamik Library)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/>
              <a:t>In C# project we will create class library we have several options</a:t>
            </a:r>
          </a:p>
          <a:p>
            <a:pPr lvl="0" indent="0" marL="0">
              <a:buNone/>
            </a:pPr>
            <a:r>
              <a:rPr/>
              <a:t>for this sample we will select .NET core that we can build cross platform library</a:t>
            </a:r>
          </a:p>
        </p:txBody>
      </p:sp>
      <p:pic>
        <p:nvPicPr>
          <p:cNvPr descr="fig:  assets/2021-10-24-00-59-3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28700"/>
            <a:ext cx="5105400" cy="381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is no static library option</a:t>
            </a:r>
          </a:p>
        </p:txBody>
      </p:sp>
      <p:pic>
        <p:nvPicPr>
          <p:cNvPr descr="assets/2021-10-24-01-01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62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select .Net Core 3.1</a:t>
            </a:r>
          </a:p>
        </p:txBody>
      </p:sp>
      <p:pic>
        <p:nvPicPr>
          <p:cNvPr descr="fig:  assets/2021-10-24-01-01-5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12900"/>
            <a:ext cx="5105400" cy="264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default empty class library file</a:t>
            </a:r>
          </a:p>
        </p:txBody>
      </p:sp>
      <p:pic>
        <p:nvPicPr>
          <p:cNvPr descr="fig:  assets/2021-10-24-01-03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project you can see .NETcore reference</a:t>
            </a:r>
          </a:p>
        </p:txBody>
      </p:sp>
      <p:pic>
        <p:nvPicPr>
          <p:cNvPr descr="fig:  assets/2021-10-24-01-03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84200"/>
            <a:ext cx="5105400" cy="469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build empty class library that generate dll for our application</a:t>
            </a:r>
          </a:p>
        </p:txBody>
      </p:sp>
      <p:pic>
        <p:nvPicPr>
          <p:cNvPr descr="fig:  assets/2021-10-24-01-04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57400"/>
            <a:ext cx="51054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visual studio community edition and select create a new project</a:t>
            </a:r>
          </a:p>
        </p:txBody>
      </p:sp>
      <p:pic>
        <p:nvPicPr>
          <p:cNvPr descr="fig:  assets/571c6356a9188baf6f9cf2264890183de558918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05000"/>
            <a:ext cx="5105400" cy="205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add Console Application but this will also use .NETCore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New Project</a:t>
            </a:r>
          </a:p>
        </p:txBody>
      </p:sp>
      <p:pic>
        <p:nvPicPr>
          <p:cNvPr descr="fig:  assets/2021-10-24-01-04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43100"/>
            <a:ext cx="51054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Name the project</a:t>
            </a:r>
          </a:p>
        </p:txBody>
      </p:sp>
      <p:pic>
        <p:nvPicPr>
          <p:cNvPr descr="fig:  assets/2021-10-24-01-25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2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.NETCore framework</a:t>
            </a:r>
          </a:p>
        </p:txBody>
      </p:sp>
      <p:pic>
        <p:nvPicPr>
          <p:cNvPr descr="fig:  assets/2021-10-24-01-26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the following sample main.cs file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csharp_sample_app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Program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link projects with adding references open reference section</a:t>
            </a:r>
          </a:p>
        </p:txBody>
      </p:sp>
      <p:pic>
        <p:nvPicPr>
          <p:cNvPr descr="fig:  assets/2021-10-24-01-28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266700"/>
            <a:ext cx="46736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browse for class library project output folder and select output dll file for console application</a:t>
            </a:r>
          </a:p>
        </p:txBody>
      </p:sp>
      <p:pic>
        <p:nvPicPr>
          <p:cNvPr descr="fig:  assets/2021-10-24-01-28-2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81100"/>
            <a:ext cx="51054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update our library code and use it in console application</a:t>
            </a:r>
          </a:p>
          <a:p>
            <a:pPr lvl="0" indent="0" marL="0">
              <a:buNone/>
            </a:pPr>
            <a:r>
              <a:rPr/>
              <a:t>copy following sample to sampleLibClass file in the library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IsNullOrEmpty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))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this operation copy following sample to console application and build app then you can run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csharp_sample_app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Program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   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 {0}"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Read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following output that mean we called DLL functions</a:t>
            </a:r>
          </a:p>
        </p:txBody>
      </p:sp>
      <p:pic>
        <p:nvPicPr>
          <p:cNvPr descr="fig:  assets/2021-10-24-01-33-4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98500"/>
            <a:ext cx="51054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4ecb3db6f7035f4860cfa1c299c3c1fe09a7a65f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58900" y="1600200"/>
            <a:ext cx="642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publish this console application with dll for linux environment or others</a:t>
            </a:r>
          </a:p>
          <a:p>
            <a:pPr lvl="0" indent="0" marL="0">
              <a:buNone/>
            </a:pPr>
            <a:r>
              <a:rPr/>
              <a:t>for linux environment we should install .NETCore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follow the link below or commands that I shared with you as below for deployment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How to Install Dotnet Core on Ubuntu 20.04 – TecAdmin</a:t>
            </a:r>
          </a:p>
          <a:p>
            <a:pPr lvl="0" indent="0" marL="0">
              <a:buNone/>
            </a:pPr>
            <a:r>
              <a:rPr/>
              <a:t>Step 1 – Enable Microsoft PPA</a:t>
            </a:r>
          </a:p>
          <a:p>
            <a:pPr lvl="0" indent="0">
              <a:buNone/>
            </a:pPr>
            <a:r>
              <a:rPr>
                <a:latin typeface="Courier"/>
              </a:rPr>
              <a:t> wget https://packages.microsoft.com/config/ubuntu/20.04/packages-microsoft-prod.deb 
sudo dpkg -i packages-microsoft-prod.deb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 2 – Installing Dotnet Core SDK</a:t>
            </a:r>
          </a:p>
          <a:p>
            <a:pPr lvl="0" indent="0">
              <a:buNone/>
            </a:pPr>
            <a:r>
              <a:rPr>
                <a:latin typeface="Courier"/>
              </a:rPr>
              <a:t>sudo apt update 
sudo apt install apt-transport-https 
sudo apt install dotnet-sdk-3.1 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 3 – Install Dotnet Core Runtime Only</a:t>
            </a:r>
          </a:p>
          <a:p>
            <a:pPr lvl="0" indent="0" marL="0">
              <a:buNone/>
            </a:pPr>
            <a:r>
              <a:rPr/>
              <a:t>To install .NET Core Runtime on Ubuntu 20.04 LTS system, execute the commands:</a:t>
            </a:r>
          </a:p>
          <a:p>
            <a:pPr lvl="0" indent="0">
              <a:buNone/>
            </a:pPr>
            <a:r>
              <a:rPr>
                <a:latin typeface="Courier"/>
              </a:rPr>
              <a:t>sudo apt update 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 install the previous version of .Net core runtime 2.1, type:</a:t>
            </a:r>
          </a:p>
          <a:p>
            <a:pPr lvl="0" indent="0">
              <a:buNone/>
            </a:pPr>
            <a:r>
              <a:rPr>
                <a:latin typeface="Courier"/>
              </a:rPr>
              <a:t>sudo apt install dotnet-runtime-2.1</a:t>
            </a:r>
          </a:p>
          <a:p>
            <a:pPr lvl="0" indent="0" marL="0">
              <a:buNone/>
            </a:pPr>
            <a:r>
              <a:rPr/>
              <a:t>Press “y” for any input prompted by the installer.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 4 – (Optional) Check .NET Core Version</a:t>
            </a:r>
          </a:p>
          <a:p>
            <a:pPr lvl="0" indent="0" marL="0">
              <a:buNone/>
            </a:pPr>
            <a:r>
              <a:rPr/>
              <a:t>You can use dotnet command line utility to check installed version of .NET Core on your system. To check dotnet version, type:</a:t>
            </a:r>
          </a:p>
          <a:p>
            <a:pPr lvl="0" indent="0">
              <a:buNone/>
            </a:pPr>
            <a:r>
              <a:rPr>
                <a:latin typeface="Courier"/>
              </a:rPr>
              <a:t>dotnet --version</a:t>
            </a:r>
          </a:p>
        </p:txBody>
      </p:sp>
      <p:pic>
        <p:nvPicPr>
          <p:cNvPr descr="fig:  assets/2021-10-24-02-13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859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publish our application as single executable</a:t>
            </a:r>
          </a:p>
          <a:p>
            <a:pPr lvl="0" indent="0" marL="0">
              <a:buNone/>
            </a:pPr>
            <a:r>
              <a:rPr/>
              <a:t>Open publish menu</a:t>
            </a:r>
          </a:p>
        </p:txBody>
      </p:sp>
      <p:pic>
        <p:nvPicPr>
          <p:cNvPr descr="fig:  assets/2021-10-24-02-13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27100"/>
            <a:ext cx="5105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netcoreapp3.1 and Release for linux-x64</a:t>
            </a:r>
          </a:p>
        </p:txBody>
      </p:sp>
      <p:pic>
        <p:nvPicPr>
          <p:cNvPr descr="fig:  assets/2021-10-24-01-35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54200"/>
            <a:ext cx="5105400" cy="215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produce single file</a:t>
            </a:r>
          </a:p>
        </p:txBody>
      </p:sp>
      <p:pic>
        <p:nvPicPr>
          <p:cNvPr descr="fig:  assets/2021-10-24-01-35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84200"/>
            <a:ext cx="5105400" cy="469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succesfull publish you will have linux binary that you can run with WSL</a:t>
            </a:r>
          </a:p>
        </p:txBody>
      </p:sp>
      <p:pic>
        <p:nvPicPr>
          <p:cNvPr descr="fig:  assets/2021-10-24-01-59-5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81200"/>
            <a:ext cx="5105400" cy="189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creator>Author: Asst. Prof. Dr. Uğur CORUH</dc:creator>
  <cp:keywords/>
  <dcterms:created xsi:type="dcterms:W3CDTF">2022-01-29T00:56:17Z</dcterms:created>
  <dcterms:modified xsi:type="dcterms:W3CDTF">2022-01-29T00:56:17Z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/>
  </property>
  <property fmtid="{D5CDD505-2E9C-101B-9397-08002B2CF9AE}" pid="4" name="backgroundImage">
    <vt:lpwstr>url(‘https://marp.app/assets/hero-background.svg’)</vt:lpwstr>
  </property>
  <property fmtid="{D5CDD505-2E9C-101B-9397-08002B2CF9AE}" pid="5" name="date">
    <vt:lpwstr/>
  </property>
  <property fmtid="{D5CDD505-2E9C-101B-9397-08002B2CF9AE}" pid="6" name="disable-header-and-footer">
    <vt:lpwstr>False</vt:lpwstr>
  </property>
  <property fmtid="{D5CDD505-2E9C-101B-9397-08002B2CF9AE}" pid="7" name="footer">
    <vt:lpwstr>height:50px RTEU CE103 Week-4</vt:lpwstr>
  </property>
  <property fmtid="{D5CDD505-2E9C-101B-9397-08002B2CF9AE}" pid="8" name="footer-center">
    <vt:lpwstr>License: WTFPL</vt:lpwstr>
  </property>
  <property fmtid="{D5CDD505-2E9C-101B-9397-08002B2CF9AE}" pid="9" name="footer-left">
    <vt:lpwstr>© Dr. Uğur CORUH</vt:lpwstr>
  </property>
  <property fmtid="{D5CDD505-2E9C-101B-9397-08002B2CF9AE}" pid="10" name="footer-right">
    <vt:lpwstr/>
  </property>
  <property fmtid="{D5CDD505-2E9C-101B-9397-08002B2CF9AE}" pid="11" name="geometry">
    <vt:lpwstr>left=2.54cm,right=2.54cm,top=1.91cm,bottom=1.91cm</vt:lpwstr>
  </property>
  <property fmtid="{D5CDD505-2E9C-101B-9397-08002B2CF9AE}" pid="12" name="header">
    <vt:lpwstr>CE103 Algorithms and Programming I</vt:lpwstr>
  </property>
  <property fmtid="{D5CDD505-2E9C-101B-9397-08002B2CF9AE}" pid="13" name="header-center">
    <vt:lpwstr/>
  </property>
  <property fmtid="{D5CDD505-2E9C-101B-9397-08002B2CF9AE}" pid="14" name="header-left">
    <vt:lpwstr/>
  </property>
  <property fmtid="{D5CDD505-2E9C-101B-9397-08002B2CF9AE}" pid="15" name="header-right">
    <vt:lpwstr/>
  </property>
  <property fmtid="{D5CDD505-2E9C-101B-9397-08002B2CF9AE}" pid="16" name="links-as-notes">
    <vt:lpwstr>True</vt:lpwstr>
  </property>
  <property fmtid="{D5CDD505-2E9C-101B-9397-08002B2CF9AE}" pid="17" name="listings-disable-line-numbers">
    <vt:lpwstr>True</vt:lpwstr>
  </property>
  <property fmtid="{D5CDD505-2E9C-101B-9397-08002B2CF9AE}" pid="18" name="listings-no-page-break">
    <vt:lpwstr>False</vt:lpwstr>
  </property>
  <property fmtid="{D5CDD505-2E9C-101B-9397-08002B2CF9AE}" pid="19" name="lof">
    <vt:lpwstr>True</vt:lpwstr>
  </property>
  <property fmtid="{D5CDD505-2E9C-101B-9397-08002B2CF9AE}" pid="20" name="logo">
    <vt:lpwstr>assets/2021-10-19-15-01-36-image.png</vt:lpwstr>
  </property>
  <property fmtid="{D5CDD505-2E9C-101B-9397-08002B2CF9AE}" pid="21" name="logo-width">
    <vt:lpwstr>100</vt:lpwstr>
  </property>
  <property fmtid="{D5CDD505-2E9C-101B-9397-08002B2CF9AE}" pid="22" name="lot">
    <vt:lpwstr>True</vt:lpwstr>
  </property>
  <property fmtid="{D5CDD505-2E9C-101B-9397-08002B2CF9AE}" pid="23" name="marp">
    <vt:lpwstr>True</vt:lpwstr>
  </property>
  <property fmtid="{D5CDD505-2E9C-101B-9397-08002B2CF9AE}" pid="24" name="page-background">
    <vt:lpwstr/>
  </property>
  <property fmtid="{D5CDD505-2E9C-101B-9397-08002B2CF9AE}" pid="25" name="page-background-opacity">
    <vt:lpwstr/>
  </property>
  <property fmtid="{D5CDD505-2E9C-101B-9397-08002B2CF9AE}" pid="26" name="paginate">
    <vt:lpwstr>True</vt:lpwstr>
  </property>
  <property fmtid="{D5CDD505-2E9C-101B-9397-08002B2CF9AE}" pid="27" name="subparagraph">
    <vt:lpwstr>True</vt:lpwstr>
  </property>
  <property fmtid="{D5CDD505-2E9C-101B-9397-08002B2CF9AE}" pid="28" name="subtitle">
    <vt:lpwstr>Introduction to Code Reusability and Automate Testing</vt:lpwstr>
  </property>
  <property fmtid="{D5CDD505-2E9C-101B-9397-08002B2CF9AE}" pid="29" name="theme">
    <vt:lpwstr>default</vt:lpwstr>
  </property>
  <property fmtid="{D5CDD505-2E9C-101B-9397-08002B2CF9AE}" pid="30" name="titlepage">
    <vt:lpwstr>True</vt:lpwstr>
  </property>
  <property fmtid="{D5CDD505-2E9C-101B-9397-08002B2CF9AE}" pid="31" name="titlepage-color">
    <vt:lpwstr>FFFFFF</vt:lpwstr>
  </property>
  <property fmtid="{D5CDD505-2E9C-101B-9397-08002B2CF9AE}" pid="32" name="titlepage-rule-color">
    <vt:lpwstr>CCCCCC</vt:lpwstr>
  </property>
  <property fmtid="{D5CDD505-2E9C-101B-9397-08002B2CF9AE}" pid="33" name="titlepage-rule-height">
    <vt:lpwstr>4</vt:lpwstr>
  </property>
  <property fmtid="{D5CDD505-2E9C-101B-9397-08002B2CF9AE}" pid="34" name="titlepage-text-color">
    <vt:lpwstr>000000</vt:lpwstr>
  </property>
</Properties>
</file>